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729" r:id="rId7"/>
    <p:sldMasterId id="2147483742" r:id="rId8"/>
  </p:sldMasterIdLst>
  <p:notesMasterIdLst>
    <p:notesMasterId r:id="rId41"/>
  </p:notesMasterIdLst>
  <p:handoutMasterIdLst>
    <p:handoutMasterId r:id="rId42"/>
  </p:handoutMasterIdLst>
  <p:sldIdLst>
    <p:sldId id="274" r:id="rId9"/>
    <p:sldId id="453" r:id="rId10"/>
    <p:sldId id="486" r:id="rId11"/>
    <p:sldId id="451" r:id="rId12"/>
    <p:sldId id="471" r:id="rId13"/>
    <p:sldId id="646" r:id="rId14"/>
    <p:sldId id="1074" r:id="rId15"/>
    <p:sldId id="500" r:id="rId16"/>
    <p:sldId id="620" r:id="rId17"/>
    <p:sldId id="1068" r:id="rId18"/>
    <p:sldId id="645" r:id="rId19"/>
    <p:sldId id="1069" r:id="rId20"/>
    <p:sldId id="668" r:id="rId21"/>
    <p:sldId id="676" r:id="rId22"/>
    <p:sldId id="674" r:id="rId23"/>
    <p:sldId id="1049" r:id="rId24"/>
    <p:sldId id="671" r:id="rId25"/>
    <p:sldId id="1051" r:id="rId26"/>
    <p:sldId id="1053" r:id="rId27"/>
    <p:sldId id="1054" r:id="rId28"/>
    <p:sldId id="1072" r:id="rId29"/>
    <p:sldId id="1073" r:id="rId30"/>
    <p:sldId id="478" r:id="rId31"/>
    <p:sldId id="502" r:id="rId32"/>
    <p:sldId id="504" r:id="rId33"/>
    <p:sldId id="503" r:id="rId34"/>
    <p:sldId id="499" r:id="rId35"/>
    <p:sldId id="501" r:id="rId36"/>
    <p:sldId id="256" r:id="rId37"/>
    <p:sldId id="1085" r:id="rId38"/>
    <p:sldId id="1086" r:id="rId39"/>
    <p:sldId id="473" r:id="rId40"/>
  </p:sldIdLst>
  <p:sldSz cx="12192000" cy="6858000"/>
  <p:notesSz cx="7010400" cy="9296400"/>
  <p:custDataLst>
    <p:tags r:id="rId4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9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778"/>
    <a:srgbClr val="03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6190" autoAdjust="0"/>
  </p:normalViewPr>
  <p:slideViewPr>
    <p:cSldViewPr>
      <p:cViewPr varScale="1">
        <p:scale>
          <a:sx n="119" d="100"/>
          <a:sy n="119" d="100"/>
        </p:scale>
        <p:origin x="504" y="176"/>
      </p:cViewPr>
      <p:guideLst>
        <p:guide orient="horz" pos="2160"/>
        <p:guide pos="192"/>
      </p:guideLst>
    </p:cSldViewPr>
  </p:slideViewPr>
  <p:notesTextViewPr>
    <p:cViewPr>
      <p:scale>
        <a:sx n="20" d="100"/>
        <a:sy n="20" d="100"/>
      </p:scale>
      <p:origin x="0" y="0"/>
    </p:cViewPr>
  </p:notesTextViewPr>
  <p:sorterViewPr>
    <p:cViewPr varScale="1">
      <p:scale>
        <a:sx n="1" d="1"/>
        <a:sy n="1" d="1"/>
      </p:scale>
      <p:origin x="0" y="0"/>
    </p:cViewPr>
  </p:sorterViewPr>
  <p:notesViewPr>
    <p:cSldViewPr>
      <p:cViewPr varScale="1">
        <p:scale>
          <a:sx n="77" d="100"/>
          <a:sy n="77" d="100"/>
        </p:scale>
        <p:origin x="-2952"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ABF11-CFC9-4DC0-87C8-15E46B48141C}"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C699D4DF-961E-49A8-8EFD-C928D75EC8C4}">
      <dgm:prSet/>
      <dgm:spPr/>
      <dgm:t>
        <a:bodyPr/>
        <a:lstStyle/>
        <a:p>
          <a:pPr>
            <a:lnSpc>
              <a:spcPct val="100000"/>
            </a:lnSpc>
            <a:defRPr b="1"/>
          </a:pPr>
          <a:r>
            <a:rPr lang="en-US" dirty="0"/>
            <a:t>Environmental Forcing Models</a:t>
          </a:r>
        </a:p>
      </dgm:t>
    </dgm:pt>
    <dgm:pt modelId="{98A47EED-5CDE-4132-A07E-831B2EADA102}" type="parTrans" cxnId="{6238C146-7583-4238-A818-9F2B0AF18AF4}">
      <dgm:prSet/>
      <dgm:spPr/>
      <dgm:t>
        <a:bodyPr/>
        <a:lstStyle/>
        <a:p>
          <a:endParaRPr lang="en-US"/>
        </a:p>
      </dgm:t>
    </dgm:pt>
    <dgm:pt modelId="{11AFFE54-7130-486B-8450-A6F58AA8DCC6}" type="sibTrans" cxnId="{6238C146-7583-4238-A818-9F2B0AF18AF4}">
      <dgm:prSet/>
      <dgm:spPr/>
      <dgm:t>
        <a:bodyPr/>
        <a:lstStyle/>
        <a:p>
          <a:endParaRPr lang="en-US"/>
        </a:p>
      </dgm:t>
    </dgm:pt>
    <dgm:pt modelId="{3D62E502-F35C-4D03-9220-E09905E2E6C0}">
      <dgm:prSet custT="1"/>
      <dgm:spPr/>
      <dgm:t>
        <a:bodyPr/>
        <a:lstStyle/>
        <a:p>
          <a:pPr algn="l">
            <a:lnSpc>
              <a:spcPct val="100000"/>
            </a:lnSpc>
          </a:pPr>
          <a:r>
            <a:rPr lang="en-US" sz="1600" dirty="0"/>
            <a:t>Simulate combinations of environmental forcing conditions to generate a plausible range of coastal hazards while preserving the complex interaction between contributing processes</a:t>
          </a:r>
        </a:p>
      </dgm:t>
    </dgm:pt>
    <dgm:pt modelId="{8BCB5C5F-9E16-436E-9962-3B541D90A01B}" type="parTrans" cxnId="{8DED7D82-29FC-4449-B132-971BDA277013}">
      <dgm:prSet/>
      <dgm:spPr/>
      <dgm:t>
        <a:bodyPr/>
        <a:lstStyle/>
        <a:p>
          <a:endParaRPr lang="en-US"/>
        </a:p>
      </dgm:t>
    </dgm:pt>
    <dgm:pt modelId="{2CA692B1-4F37-4FA3-A13D-CB3F4685E929}" type="sibTrans" cxnId="{8DED7D82-29FC-4449-B132-971BDA277013}">
      <dgm:prSet/>
      <dgm:spPr/>
      <dgm:t>
        <a:bodyPr/>
        <a:lstStyle/>
        <a:p>
          <a:endParaRPr lang="en-US"/>
        </a:p>
      </dgm:t>
    </dgm:pt>
    <dgm:pt modelId="{E557A087-4F85-409B-86B5-F120C6A25DB1}">
      <dgm:prSet/>
      <dgm:spPr/>
      <dgm:t>
        <a:bodyPr/>
        <a:lstStyle/>
        <a:p>
          <a:pPr>
            <a:lnSpc>
              <a:spcPct val="100000"/>
            </a:lnSpc>
            <a:defRPr b="1"/>
          </a:pPr>
          <a:r>
            <a:rPr lang="en-US"/>
            <a:t>Water Quality Models</a:t>
          </a:r>
        </a:p>
      </dgm:t>
    </dgm:pt>
    <dgm:pt modelId="{CFE43ED4-45A9-42A6-83FF-6387BA4289D4}" type="parTrans" cxnId="{9D0EEB67-29CF-47BA-98A5-EC518ABF4637}">
      <dgm:prSet/>
      <dgm:spPr/>
      <dgm:t>
        <a:bodyPr/>
        <a:lstStyle/>
        <a:p>
          <a:endParaRPr lang="en-US"/>
        </a:p>
      </dgm:t>
    </dgm:pt>
    <dgm:pt modelId="{E4A1E681-B131-41EC-9179-7F464929BBEA}" type="sibTrans" cxnId="{9D0EEB67-29CF-47BA-98A5-EC518ABF4637}">
      <dgm:prSet/>
      <dgm:spPr/>
      <dgm:t>
        <a:bodyPr/>
        <a:lstStyle/>
        <a:p>
          <a:endParaRPr lang="en-US"/>
        </a:p>
      </dgm:t>
    </dgm:pt>
    <dgm:pt modelId="{BEF69CA7-A894-4D1E-BE95-E5913807429E}">
      <dgm:prSet/>
      <dgm:spPr/>
      <dgm:t>
        <a:bodyPr/>
        <a:lstStyle/>
        <a:p>
          <a:pPr>
            <a:lnSpc>
              <a:spcPct val="100000"/>
            </a:lnSpc>
            <a:defRPr b="1"/>
          </a:pPr>
          <a:r>
            <a:rPr lang="en-US" dirty="0"/>
            <a:t>Ecological Models</a:t>
          </a:r>
        </a:p>
      </dgm:t>
    </dgm:pt>
    <dgm:pt modelId="{5E822EEB-4EB8-4337-95D4-C38C187BBEE6}" type="parTrans" cxnId="{70F9C6DD-4669-484E-863B-8110CFB89571}">
      <dgm:prSet/>
      <dgm:spPr/>
      <dgm:t>
        <a:bodyPr/>
        <a:lstStyle/>
        <a:p>
          <a:endParaRPr lang="en-US"/>
        </a:p>
      </dgm:t>
    </dgm:pt>
    <dgm:pt modelId="{72520974-FFB5-4B5A-AB02-EABAF2EAA840}" type="sibTrans" cxnId="{70F9C6DD-4669-484E-863B-8110CFB89571}">
      <dgm:prSet/>
      <dgm:spPr/>
      <dgm:t>
        <a:bodyPr/>
        <a:lstStyle/>
        <a:p>
          <a:endParaRPr lang="en-US"/>
        </a:p>
      </dgm:t>
    </dgm:pt>
    <dgm:pt modelId="{3994B833-37D7-4B9E-8213-1169A14FA3E0}">
      <dgm:prSet custT="1"/>
      <dgm:spPr/>
      <dgm:t>
        <a:bodyPr/>
        <a:lstStyle/>
        <a:p>
          <a:pPr algn="l">
            <a:lnSpc>
              <a:spcPct val="100000"/>
            </a:lnSpc>
          </a:pPr>
          <a:r>
            <a:rPr lang="en-US" sz="1600" dirty="0"/>
            <a:t>Relate indicator species responses - e.g., growth and health to water balance components, soil conditions, surface and subsurface water quality - to environmental forcing</a:t>
          </a:r>
        </a:p>
      </dgm:t>
    </dgm:pt>
    <dgm:pt modelId="{6B4E8388-EB66-4FB2-92D0-5D1B16F2FB40}" type="parTrans" cxnId="{D81F3B3F-1BF2-4937-8FB4-8C58F83789B6}">
      <dgm:prSet/>
      <dgm:spPr/>
      <dgm:t>
        <a:bodyPr/>
        <a:lstStyle/>
        <a:p>
          <a:endParaRPr lang="en-US"/>
        </a:p>
      </dgm:t>
    </dgm:pt>
    <dgm:pt modelId="{8C52BF12-A059-4002-9838-A62B68593F4B}" type="sibTrans" cxnId="{D81F3B3F-1BF2-4937-8FB4-8C58F83789B6}">
      <dgm:prSet/>
      <dgm:spPr/>
      <dgm:t>
        <a:bodyPr/>
        <a:lstStyle/>
        <a:p>
          <a:endParaRPr lang="en-US"/>
        </a:p>
      </dgm:t>
    </dgm:pt>
    <dgm:pt modelId="{90A0ACA8-FA9F-4974-9081-5B63AD8866CF}">
      <dgm:prSet custT="1"/>
      <dgm:spPr/>
      <dgm:t>
        <a:bodyPr/>
        <a:lstStyle/>
        <a:p>
          <a:pPr algn="l">
            <a:lnSpc>
              <a:spcPct val="100000"/>
            </a:lnSpc>
          </a:pPr>
          <a:r>
            <a:rPr lang="en-US" sz="1600" dirty="0"/>
            <a:t>Simulate watershed and riverine water quality and contaminant release from soils under saline conditions</a:t>
          </a:r>
        </a:p>
      </dgm:t>
    </dgm:pt>
    <dgm:pt modelId="{27FBE3B1-9686-492B-B1A3-732ADFD12D00}" type="sibTrans" cxnId="{2A3B935C-401D-49A8-B0DA-537BE8FD6600}">
      <dgm:prSet/>
      <dgm:spPr/>
      <dgm:t>
        <a:bodyPr/>
        <a:lstStyle/>
        <a:p>
          <a:endParaRPr lang="en-US"/>
        </a:p>
      </dgm:t>
    </dgm:pt>
    <dgm:pt modelId="{2155E7A2-26CD-4CBC-9978-B1F3F5DC7AFD}" type="parTrans" cxnId="{2A3B935C-401D-49A8-B0DA-537BE8FD6600}">
      <dgm:prSet/>
      <dgm:spPr/>
      <dgm:t>
        <a:bodyPr/>
        <a:lstStyle/>
        <a:p>
          <a:endParaRPr lang="en-US"/>
        </a:p>
      </dgm:t>
    </dgm:pt>
    <dgm:pt modelId="{407A47F9-4D83-46FD-9824-CC44753BF438}" type="pres">
      <dgm:prSet presAssocID="{4B6ABF11-CFC9-4DC0-87C8-15E46B48141C}" presName="root" presStyleCnt="0">
        <dgm:presLayoutVars>
          <dgm:dir/>
          <dgm:resizeHandles val="exact"/>
        </dgm:presLayoutVars>
      </dgm:prSet>
      <dgm:spPr/>
    </dgm:pt>
    <dgm:pt modelId="{DEDA4604-5C78-4887-8E4F-17BFD9458E3F}" type="pres">
      <dgm:prSet presAssocID="{C699D4DF-961E-49A8-8EFD-C928D75EC8C4}" presName="compNode" presStyleCnt="0"/>
      <dgm:spPr/>
    </dgm:pt>
    <dgm:pt modelId="{D9E2303B-8885-4579-8357-93431B2D86ED}" type="pres">
      <dgm:prSet presAssocID="{C699D4DF-961E-49A8-8EFD-C928D75EC8C4}" presName="iconRect" presStyleLbl="node1" presStyleIdx="0" presStyleCnt="3" custLinFactNeighborY="100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26B65464-AA4D-4DA9-B2E9-136C7D6C00D3}" type="pres">
      <dgm:prSet presAssocID="{C699D4DF-961E-49A8-8EFD-C928D75EC8C4}" presName="iconSpace" presStyleCnt="0"/>
      <dgm:spPr/>
    </dgm:pt>
    <dgm:pt modelId="{8D25900E-F5C0-4636-8DA1-987F4218CC42}" type="pres">
      <dgm:prSet presAssocID="{C699D4DF-961E-49A8-8EFD-C928D75EC8C4}" presName="parTx" presStyleLbl="revTx" presStyleIdx="0" presStyleCnt="6">
        <dgm:presLayoutVars>
          <dgm:chMax val="0"/>
          <dgm:chPref val="0"/>
        </dgm:presLayoutVars>
      </dgm:prSet>
      <dgm:spPr/>
    </dgm:pt>
    <dgm:pt modelId="{72C5070B-3DEF-4B3B-9E36-EEC38B6F03D5}" type="pres">
      <dgm:prSet presAssocID="{C699D4DF-961E-49A8-8EFD-C928D75EC8C4}" presName="txSpace" presStyleCnt="0"/>
      <dgm:spPr/>
    </dgm:pt>
    <dgm:pt modelId="{31B9A80D-87BD-4575-AA45-16C218993EDB}" type="pres">
      <dgm:prSet presAssocID="{C699D4DF-961E-49A8-8EFD-C928D75EC8C4}" presName="desTx" presStyleLbl="revTx" presStyleIdx="1" presStyleCnt="6" custLinFactNeighborY="-5056">
        <dgm:presLayoutVars/>
      </dgm:prSet>
      <dgm:spPr/>
    </dgm:pt>
    <dgm:pt modelId="{7A400380-EC87-4A29-B475-619C7E2CB654}" type="pres">
      <dgm:prSet presAssocID="{11AFFE54-7130-486B-8450-A6F58AA8DCC6}" presName="sibTrans" presStyleCnt="0"/>
      <dgm:spPr/>
    </dgm:pt>
    <dgm:pt modelId="{A38BB4E5-8A5B-4286-AA81-B03599BA9162}" type="pres">
      <dgm:prSet presAssocID="{E557A087-4F85-409B-86B5-F120C6A25DB1}" presName="compNode" presStyleCnt="0"/>
      <dgm:spPr/>
    </dgm:pt>
    <dgm:pt modelId="{E3FB8DAE-F480-4539-8258-CC09876D6DE5}" type="pres">
      <dgm:prSet presAssocID="{E557A087-4F85-409B-86B5-F120C6A25DB1}" presName="iconRect" presStyleLbl="node1" presStyleIdx="1" presStyleCnt="3" custLinFactNeighborY="100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ter with solid fill"/>
        </a:ext>
      </dgm:extLst>
    </dgm:pt>
    <dgm:pt modelId="{077B4F57-07A6-4C0C-A2CD-B7CE6DCFD7CE}" type="pres">
      <dgm:prSet presAssocID="{E557A087-4F85-409B-86B5-F120C6A25DB1}" presName="iconSpace" presStyleCnt="0"/>
      <dgm:spPr/>
    </dgm:pt>
    <dgm:pt modelId="{F9E48E83-6F86-4685-ADC4-74CCAB07EB8E}" type="pres">
      <dgm:prSet presAssocID="{E557A087-4F85-409B-86B5-F120C6A25DB1}" presName="parTx" presStyleLbl="revTx" presStyleIdx="2" presStyleCnt="6">
        <dgm:presLayoutVars>
          <dgm:chMax val="0"/>
          <dgm:chPref val="0"/>
        </dgm:presLayoutVars>
      </dgm:prSet>
      <dgm:spPr/>
    </dgm:pt>
    <dgm:pt modelId="{36A7F46A-BA6A-4FB6-9F4C-A05ECA0E4300}" type="pres">
      <dgm:prSet presAssocID="{E557A087-4F85-409B-86B5-F120C6A25DB1}" presName="txSpace" presStyleCnt="0"/>
      <dgm:spPr/>
    </dgm:pt>
    <dgm:pt modelId="{F9471C4C-78E5-4C52-9D26-127F6BA7861F}" type="pres">
      <dgm:prSet presAssocID="{E557A087-4F85-409B-86B5-F120C6A25DB1}" presName="desTx" presStyleLbl="revTx" presStyleIdx="3" presStyleCnt="6" custLinFactNeighborX="3918" custLinFactNeighborY="-5056">
        <dgm:presLayoutVars/>
      </dgm:prSet>
      <dgm:spPr/>
    </dgm:pt>
    <dgm:pt modelId="{D957AFCC-FB4A-4F2B-9D79-6EDA1DD0C04C}" type="pres">
      <dgm:prSet presAssocID="{E4A1E681-B131-41EC-9179-7F464929BBEA}" presName="sibTrans" presStyleCnt="0"/>
      <dgm:spPr/>
    </dgm:pt>
    <dgm:pt modelId="{ACE5EAF2-BA54-4CE1-A8FC-5833E260CF5B}" type="pres">
      <dgm:prSet presAssocID="{BEF69CA7-A894-4D1E-BE95-E5913807429E}" presName="compNode" presStyleCnt="0"/>
      <dgm:spPr/>
    </dgm:pt>
    <dgm:pt modelId="{1AD05771-5C16-445A-98BE-8418023086B7}" type="pres">
      <dgm:prSet presAssocID="{BEF69CA7-A894-4D1E-BE95-E5913807429E}" presName="iconRect" presStyleLbl="node1" presStyleIdx="2" presStyleCnt="3" custLinFactNeighborY="100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AD11DD0C-F17E-4B06-927A-A06CCD88C93C}" type="pres">
      <dgm:prSet presAssocID="{BEF69CA7-A894-4D1E-BE95-E5913807429E}" presName="iconSpace" presStyleCnt="0"/>
      <dgm:spPr/>
    </dgm:pt>
    <dgm:pt modelId="{944B07FC-84D8-40DF-B88E-3124374868E6}" type="pres">
      <dgm:prSet presAssocID="{BEF69CA7-A894-4D1E-BE95-E5913807429E}" presName="parTx" presStyleLbl="revTx" presStyleIdx="4" presStyleCnt="6">
        <dgm:presLayoutVars>
          <dgm:chMax val="0"/>
          <dgm:chPref val="0"/>
        </dgm:presLayoutVars>
      </dgm:prSet>
      <dgm:spPr/>
    </dgm:pt>
    <dgm:pt modelId="{9DCBDADA-C743-47D0-A01A-A088CFAA7CBD}" type="pres">
      <dgm:prSet presAssocID="{BEF69CA7-A894-4D1E-BE95-E5913807429E}" presName="txSpace" presStyleCnt="0"/>
      <dgm:spPr/>
    </dgm:pt>
    <dgm:pt modelId="{13A761CF-AB38-4D92-BD95-C57B2644DCC9}" type="pres">
      <dgm:prSet presAssocID="{BEF69CA7-A894-4D1E-BE95-E5913807429E}" presName="desTx" presStyleLbl="revTx" presStyleIdx="5" presStyleCnt="6" custLinFactNeighborY="-5056">
        <dgm:presLayoutVars/>
      </dgm:prSet>
      <dgm:spPr/>
    </dgm:pt>
  </dgm:ptLst>
  <dgm:cxnLst>
    <dgm:cxn modelId="{3E990A1C-10A6-5342-B906-4E12EEA7EFDA}" type="presOf" srcId="{90A0ACA8-FA9F-4974-9081-5B63AD8866CF}" destId="{F9471C4C-78E5-4C52-9D26-127F6BA7861F}" srcOrd="0" destOrd="0" presId="urn:microsoft.com/office/officeart/2018/5/layout/CenteredIconLabelDescriptionList"/>
    <dgm:cxn modelId="{2052AC26-E3B4-E642-8A98-7681CD43BF09}" type="presOf" srcId="{4B6ABF11-CFC9-4DC0-87C8-15E46B48141C}" destId="{407A47F9-4D83-46FD-9824-CC44753BF438}" srcOrd="0" destOrd="0" presId="urn:microsoft.com/office/officeart/2018/5/layout/CenteredIconLabelDescriptionList"/>
    <dgm:cxn modelId="{C093F82A-CCC7-EB4E-A69D-D2C63F956EBF}" type="presOf" srcId="{3D62E502-F35C-4D03-9220-E09905E2E6C0}" destId="{31B9A80D-87BD-4575-AA45-16C218993EDB}" srcOrd="0" destOrd="0" presId="urn:microsoft.com/office/officeart/2018/5/layout/CenteredIconLabelDescriptionList"/>
    <dgm:cxn modelId="{D81F3B3F-1BF2-4937-8FB4-8C58F83789B6}" srcId="{BEF69CA7-A894-4D1E-BE95-E5913807429E}" destId="{3994B833-37D7-4B9E-8213-1169A14FA3E0}" srcOrd="0" destOrd="0" parTransId="{6B4E8388-EB66-4FB2-92D0-5D1B16F2FB40}" sibTransId="{8C52BF12-A059-4002-9838-A62B68593F4B}"/>
    <dgm:cxn modelId="{6238C146-7583-4238-A818-9F2B0AF18AF4}" srcId="{4B6ABF11-CFC9-4DC0-87C8-15E46B48141C}" destId="{C699D4DF-961E-49A8-8EFD-C928D75EC8C4}" srcOrd="0" destOrd="0" parTransId="{98A47EED-5CDE-4132-A07E-831B2EADA102}" sibTransId="{11AFFE54-7130-486B-8450-A6F58AA8DCC6}"/>
    <dgm:cxn modelId="{2A3B935C-401D-49A8-B0DA-537BE8FD6600}" srcId="{E557A087-4F85-409B-86B5-F120C6A25DB1}" destId="{90A0ACA8-FA9F-4974-9081-5B63AD8866CF}" srcOrd="0" destOrd="0" parTransId="{2155E7A2-26CD-4CBC-9978-B1F3F5DC7AFD}" sibTransId="{27FBE3B1-9686-492B-B1A3-732ADFD12D00}"/>
    <dgm:cxn modelId="{9D0EEB67-29CF-47BA-98A5-EC518ABF4637}" srcId="{4B6ABF11-CFC9-4DC0-87C8-15E46B48141C}" destId="{E557A087-4F85-409B-86B5-F120C6A25DB1}" srcOrd="1" destOrd="0" parTransId="{CFE43ED4-45A9-42A6-83FF-6387BA4289D4}" sibTransId="{E4A1E681-B131-41EC-9179-7F464929BBEA}"/>
    <dgm:cxn modelId="{8DED7D82-29FC-4449-B132-971BDA277013}" srcId="{C699D4DF-961E-49A8-8EFD-C928D75EC8C4}" destId="{3D62E502-F35C-4D03-9220-E09905E2E6C0}" srcOrd="0" destOrd="0" parTransId="{8BCB5C5F-9E16-436E-9962-3B541D90A01B}" sibTransId="{2CA692B1-4F37-4FA3-A13D-CB3F4685E929}"/>
    <dgm:cxn modelId="{DCB99A8D-CBD0-4241-BC89-D9944075791F}" type="presOf" srcId="{BEF69CA7-A894-4D1E-BE95-E5913807429E}" destId="{944B07FC-84D8-40DF-B88E-3124374868E6}" srcOrd="0" destOrd="0" presId="urn:microsoft.com/office/officeart/2018/5/layout/CenteredIconLabelDescriptionList"/>
    <dgm:cxn modelId="{0601B6AA-DECA-2E4A-95BA-C6FB001B8AE0}" type="presOf" srcId="{3994B833-37D7-4B9E-8213-1169A14FA3E0}" destId="{13A761CF-AB38-4D92-BD95-C57B2644DCC9}" srcOrd="0" destOrd="0" presId="urn:microsoft.com/office/officeart/2018/5/layout/CenteredIconLabelDescriptionList"/>
    <dgm:cxn modelId="{70F9C6DD-4669-484E-863B-8110CFB89571}" srcId="{4B6ABF11-CFC9-4DC0-87C8-15E46B48141C}" destId="{BEF69CA7-A894-4D1E-BE95-E5913807429E}" srcOrd="2" destOrd="0" parTransId="{5E822EEB-4EB8-4337-95D4-C38C187BBEE6}" sibTransId="{72520974-FFB5-4B5A-AB02-EABAF2EAA840}"/>
    <dgm:cxn modelId="{E7F792F3-F003-5446-B118-0D00F59F127A}" type="presOf" srcId="{E557A087-4F85-409B-86B5-F120C6A25DB1}" destId="{F9E48E83-6F86-4685-ADC4-74CCAB07EB8E}" srcOrd="0" destOrd="0" presId="urn:microsoft.com/office/officeart/2018/5/layout/CenteredIconLabelDescriptionList"/>
    <dgm:cxn modelId="{CB2255FF-7881-0948-9AE5-3264651B6FF5}" type="presOf" srcId="{C699D4DF-961E-49A8-8EFD-C928D75EC8C4}" destId="{8D25900E-F5C0-4636-8DA1-987F4218CC42}" srcOrd="0" destOrd="0" presId="urn:microsoft.com/office/officeart/2018/5/layout/CenteredIconLabelDescriptionList"/>
    <dgm:cxn modelId="{A57335AE-36AD-2D47-AE6E-84C6CA341C5D}" type="presParOf" srcId="{407A47F9-4D83-46FD-9824-CC44753BF438}" destId="{DEDA4604-5C78-4887-8E4F-17BFD9458E3F}" srcOrd="0" destOrd="0" presId="urn:microsoft.com/office/officeart/2018/5/layout/CenteredIconLabelDescriptionList"/>
    <dgm:cxn modelId="{95D475F7-478F-A04F-AAE2-0C592EF975F8}" type="presParOf" srcId="{DEDA4604-5C78-4887-8E4F-17BFD9458E3F}" destId="{D9E2303B-8885-4579-8357-93431B2D86ED}" srcOrd="0" destOrd="0" presId="urn:microsoft.com/office/officeart/2018/5/layout/CenteredIconLabelDescriptionList"/>
    <dgm:cxn modelId="{C4F1F236-FEF3-5143-A976-75720CBF5C70}" type="presParOf" srcId="{DEDA4604-5C78-4887-8E4F-17BFD9458E3F}" destId="{26B65464-AA4D-4DA9-B2E9-136C7D6C00D3}" srcOrd="1" destOrd="0" presId="urn:microsoft.com/office/officeart/2018/5/layout/CenteredIconLabelDescriptionList"/>
    <dgm:cxn modelId="{A99B6A83-6F87-334E-A098-4532E7053E9B}" type="presParOf" srcId="{DEDA4604-5C78-4887-8E4F-17BFD9458E3F}" destId="{8D25900E-F5C0-4636-8DA1-987F4218CC42}" srcOrd="2" destOrd="0" presId="urn:microsoft.com/office/officeart/2018/5/layout/CenteredIconLabelDescriptionList"/>
    <dgm:cxn modelId="{ADF1F67F-BE0A-FD42-A9D2-5F3145958C47}" type="presParOf" srcId="{DEDA4604-5C78-4887-8E4F-17BFD9458E3F}" destId="{72C5070B-3DEF-4B3B-9E36-EEC38B6F03D5}" srcOrd="3" destOrd="0" presId="urn:microsoft.com/office/officeart/2018/5/layout/CenteredIconLabelDescriptionList"/>
    <dgm:cxn modelId="{F4C81E5D-379E-1840-AE7C-8A3CA32D1100}" type="presParOf" srcId="{DEDA4604-5C78-4887-8E4F-17BFD9458E3F}" destId="{31B9A80D-87BD-4575-AA45-16C218993EDB}" srcOrd="4" destOrd="0" presId="urn:microsoft.com/office/officeart/2018/5/layout/CenteredIconLabelDescriptionList"/>
    <dgm:cxn modelId="{E5CAB3E5-816B-6142-B0CC-3515602A5C2A}" type="presParOf" srcId="{407A47F9-4D83-46FD-9824-CC44753BF438}" destId="{7A400380-EC87-4A29-B475-619C7E2CB654}" srcOrd="1" destOrd="0" presId="urn:microsoft.com/office/officeart/2018/5/layout/CenteredIconLabelDescriptionList"/>
    <dgm:cxn modelId="{476056B2-78E6-EB4B-90E0-5E81F2163643}" type="presParOf" srcId="{407A47F9-4D83-46FD-9824-CC44753BF438}" destId="{A38BB4E5-8A5B-4286-AA81-B03599BA9162}" srcOrd="2" destOrd="0" presId="urn:microsoft.com/office/officeart/2018/5/layout/CenteredIconLabelDescriptionList"/>
    <dgm:cxn modelId="{BDEC2A28-44E2-834F-97C4-40F8505ABC42}" type="presParOf" srcId="{A38BB4E5-8A5B-4286-AA81-B03599BA9162}" destId="{E3FB8DAE-F480-4539-8258-CC09876D6DE5}" srcOrd="0" destOrd="0" presId="urn:microsoft.com/office/officeart/2018/5/layout/CenteredIconLabelDescriptionList"/>
    <dgm:cxn modelId="{DC2BFD42-B0DB-384A-AD39-4DCE55CC745D}" type="presParOf" srcId="{A38BB4E5-8A5B-4286-AA81-B03599BA9162}" destId="{077B4F57-07A6-4C0C-A2CD-B7CE6DCFD7CE}" srcOrd="1" destOrd="0" presId="urn:microsoft.com/office/officeart/2018/5/layout/CenteredIconLabelDescriptionList"/>
    <dgm:cxn modelId="{D234849F-47CF-A142-B1F3-8DC109BB54B8}" type="presParOf" srcId="{A38BB4E5-8A5B-4286-AA81-B03599BA9162}" destId="{F9E48E83-6F86-4685-ADC4-74CCAB07EB8E}" srcOrd="2" destOrd="0" presId="urn:microsoft.com/office/officeart/2018/5/layout/CenteredIconLabelDescriptionList"/>
    <dgm:cxn modelId="{55773F1C-A5CD-6547-9CE7-DC944B5D205C}" type="presParOf" srcId="{A38BB4E5-8A5B-4286-AA81-B03599BA9162}" destId="{36A7F46A-BA6A-4FB6-9F4C-A05ECA0E4300}" srcOrd="3" destOrd="0" presId="urn:microsoft.com/office/officeart/2018/5/layout/CenteredIconLabelDescriptionList"/>
    <dgm:cxn modelId="{84C22B99-B541-0647-B5AD-3E8E161A2DED}" type="presParOf" srcId="{A38BB4E5-8A5B-4286-AA81-B03599BA9162}" destId="{F9471C4C-78E5-4C52-9D26-127F6BA7861F}" srcOrd="4" destOrd="0" presId="urn:microsoft.com/office/officeart/2018/5/layout/CenteredIconLabelDescriptionList"/>
    <dgm:cxn modelId="{1E7BB2EA-8B8D-0146-BC45-AEB547D281F2}" type="presParOf" srcId="{407A47F9-4D83-46FD-9824-CC44753BF438}" destId="{D957AFCC-FB4A-4F2B-9D79-6EDA1DD0C04C}" srcOrd="3" destOrd="0" presId="urn:microsoft.com/office/officeart/2018/5/layout/CenteredIconLabelDescriptionList"/>
    <dgm:cxn modelId="{FC0EF5AE-A970-E44F-A4C2-CCADE8F1A660}" type="presParOf" srcId="{407A47F9-4D83-46FD-9824-CC44753BF438}" destId="{ACE5EAF2-BA54-4CE1-A8FC-5833E260CF5B}" srcOrd="4" destOrd="0" presId="urn:microsoft.com/office/officeart/2018/5/layout/CenteredIconLabelDescriptionList"/>
    <dgm:cxn modelId="{9DDED81F-54BF-0645-A8EB-6D191180B8D8}" type="presParOf" srcId="{ACE5EAF2-BA54-4CE1-A8FC-5833E260CF5B}" destId="{1AD05771-5C16-445A-98BE-8418023086B7}" srcOrd="0" destOrd="0" presId="urn:microsoft.com/office/officeart/2018/5/layout/CenteredIconLabelDescriptionList"/>
    <dgm:cxn modelId="{09DB3F54-1FAC-7C4B-A469-182ACCBBB1BB}" type="presParOf" srcId="{ACE5EAF2-BA54-4CE1-A8FC-5833E260CF5B}" destId="{AD11DD0C-F17E-4B06-927A-A06CCD88C93C}" srcOrd="1" destOrd="0" presId="urn:microsoft.com/office/officeart/2018/5/layout/CenteredIconLabelDescriptionList"/>
    <dgm:cxn modelId="{1F7D7286-5B62-0E44-9BF7-94B364C9CA3E}" type="presParOf" srcId="{ACE5EAF2-BA54-4CE1-A8FC-5833E260CF5B}" destId="{944B07FC-84D8-40DF-B88E-3124374868E6}" srcOrd="2" destOrd="0" presId="urn:microsoft.com/office/officeart/2018/5/layout/CenteredIconLabelDescriptionList"/>
    <dgm:cxn modelId="{0BBF5353-79F1-A949-9819-FEC86D6207F2}" type="presParOf" srcId="{ACE5EAF2-BA54-4CE1-A8FC-5833E260CF5B}" destId="{9DCBDADA-C743-47D0-A01A-A088CFAA7CBD}" srcOrd="3" destOrd="0" presId="urn:microsoft.com/office/officeart/2018/5/layout/CenteredIconLabelDescriptionList"/>
    <dgm:cxn modelId="{B5378978-A0C6-0548-B7E8-267539B30820}" type="presParOf" srcId="{ACE5EAF2-BA54-4CE1-A8FC-5833E260CF5B}" destId="{13A761CF-AB38-4D92-BD95-C57B2644DCC9}"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2303B-8885-4579-8357-93431B2D86ED}">
      <dsp:nvSpPr>
        <dsp:cNvPr id="0" name=""/>
        <dsp:cNvSpPr/>
      </dsp:nvSpPr>
      <dsp:spPr>
        <a:xfrm>
          <a:off x="824111" y="85491"/>
          <a:ext cx="875365" cy="84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5900E-F5C0-4636-8DA1-987F4218CC42}">
      <dsp:nvSpPr>
        <dsp:cNvPr id="0" name=""/>
        <dsp:cNvSpPr/>
      </dsp:nvSpPr>
      <dsp:spPr>
        <a:xfrm>
          <a:off x="11271"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Environmental Forcing Models</a:t>
          </a:r>
        </a:p>
      </dsp:txBody>
      <dsp:txXfrm>
        <a:off x="11271" y="976976"/>
        <a:ext cx="2501045" cy="363411"/>
      </dsp:txXfrm>
    </dsp:sp>
    <dsp:sp modelId="{31B9A80D-87BD-4575-AA45-16C218993EDB}">
      <dsp:nvSpPr>
        <dsp:cNvPr id="0" name=""/>
        <dsp:cNvSpPr/>
      </dsp:nvSpPr>
      <dsp:spPr>
        <a:xfrm>
          <a:off x="1127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combinations of environmental forcing conditions to generate a plausible range of coastal hazards while preserving the complex interaction between contributing processes</a:t>
          </a:r>
        </a:p>
      </dsp:txBody>
      <dsp:txXfrm>
        <a:off x="11271" y="1314444"/>
        <a:ext cx="2501045" cy="1699990"/>
      </dsp:txXfrm>
    </dsp:sp>
    <dsp:sp modelId="{E3FB8DAE-F480-4539-8258-CC09876D6DE5}">
      <dsp:nvSpPr>
        <dsp:cNvPr id="0" name=""/>
        <dsp:cNvSpPr/>
      </dsp:nvSpPr>
      <dsp:spPr>
        <a:xfrm>
          <a:off x="3762840" y="85491"/>
          <a:ext cx="875365" cy="847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48E83-6F86-4685-ADC4-74CCAB07EB8E}">
      <dsp:nvSpPr>
        <dsp:cNvPr id="0" name=""/>
        <dsp:cNvSpPr/>
      </dsp:nvSpPr>
      <dsp:spPr>
        <a:xfrm>
          <a:off x="2950000"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a:t>Water Quality Models</a:t>
          </a:r>
        </a:p>
      </dsp:txBody>
      <dsp:txXfrm>
        <a:off x="2950000" y="976976"/>
        <a:ext cx="2501045" cy="363411"/>
      </dsp:txXfrm>
    </dsp:sp>
    <dsp:sp modelId="{F9471C4C-78E5-4C52-9D26-127F6BA7861F}">
      <dsp:nvSpPr>
        <dsp:cNvPr id="0" name=""/>
        <dsp:cNvSpPr/>
      </dsp:nvSpPr>
      <dsp:spPr>
        <a:xfrm>
          <a:off x="304799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watershed and riverine water quality and contaminant release from soils under saline conditions</a:t>
          </a:r>
        </a:p>
      </dsp:txBody>
      <dsp:txXfrm>
        <a:off x="3047991" y="1314444"/>
        <a:ext cx="2501045" cy="1699990"/>
      </dsp:txXfrm>
    </dsp:sp>
    <dsp:sp modelId="{1AD05771-5C16-445A-98BE-8418023086B7}">
      <dsp:nvSpPr>
        <dsp:cNvPr id="0" name=""/>
        <dsp:cNvSpPr/>
      </dsp:nvSpPr>
      <dsp:spPr>
        <a:xfrm>
          <a:off x="6701568" y="85491"/>
          <a:ext cx="875365" cy="84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07FC-84D8-40DF-B88E-3124374868E6}">
      <dsp:nvSpPr>
        <dsp:cNvPr id="0" name=""/>
        <dsp:cNvSpPr/>
      </dsp:nvSpPr>
      <dsp:spPr>
        <a:xfrm>
          <a:off x="5888728"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Ecological Models</a:t>
          </a:r>
        </a:p>
      </dsp:txBody>
      <dsp:txXfrm>
        <a:off x="5888728" y="976976"/>
        <a:ext cx="2501045" cy="363411"/>
      </dsp:txXfrm>
    </dsp:sp>
    <dsp:sp modelId="{13A761CF-AB38-4D92-BD95-C57B2644DCC9}">
      <dsp:nvSpPr>
        <dsp:cNvPr id="0" name=""/>
        <dsp:cNvSpPr/>
      </dsp:nvSpPr>
      <dsp:spPr>
        <a:xfrm>
          <a:off x="5888728"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Relate indicator species responses - e.g., growth and health to water balance components, soil conditions, surface and subsurface water quality - to environmental forcing</a:t>
          </a:r>
        </a:p>
      </dsp:txBody>
      <dsp:txXfrm>
        <a:off x="5888728" y="1314444"/>
        <a:ext cx="2501045" cy="169999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8DC83CF-CBA1-4CA4-A218-013F84D5C1E0}" type="datetimeFigureOut">
              <a:rPr lang="en-US" smtClean="0"/>
              <a:pPr/>
              <a:t>9/24/24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BED83-63AD-4D7D-B366-219B3108BBCE}" type="slidenum">
              <a:rPr lang="en-US" smtClean="0"/>
              <a:pPr/>
              <a:t>‹#›</a:t>
            </a:fld>
            <a:endParaRPr lang="en-US" dirty="0"/>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F3FD17-07B6-4A05-9F49-0DA43810269A}" type="datetimeFigureOut">
              <a:rPr lang="en-US" smtClean="0"/>
              <a:t>9/24/24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145EF0-3FF8-4DE9-AC7B-E09EDC415D27}" type="slidenum">
              <a:rPr lang="en-US" smtClean="0"/>
              <a:t>‹#›</a:t>
            </a:fld>
            <a:endParaRPr lang="en-US" dirty="0"/>
          </a:p>
        </p:txBody>
      </p:sp>
    </p:spTree>
    <p:extLst>
      <p:ext uri="{BB962C8B-B14F-4D97-AF65-F5344CB8AC3E}">
        <p14:creationId xmlns:p14="http://schemas.microsoft.com/office/powerpoint/2010/main" val="260223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9585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6222CF2B-4A13-32E3-5F95-C8E9A8ED45D2}"/>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8F93D5A-B4D0-06E1-6564-A1C4D9321DB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325F52D-3609-9B7A-E060-682C9AFE08F2}"/>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Timeseries of boundary conditions (stable, except for powerplant discharge)</a:t>
            </a:r>
          </a:p>
          <a:p>
            <a:pPr marL="171450" lvl="0" indent="-95250" algn="l" rtl="0">
              <a:spcBef>
                <a:spcPts val="0"/>
              </a:spcBef>
              <a:spcAft>
                <a:spcPts val="0"/>
              </a:spcAft>
              <a:buClr>
                <a:schemeClr val="dk1"/>
              </a:buClr>
              <a:buSzPts val="1200"/>
              <a:buFont typeface="Arial"/>
              <a:buNone/>
            </a:pPr>
            <a:r>
              <a:rPr lang="en-US"/>
              <a:t>Powerplant discharge has two peaks during the day (one in the morning, one in the afternoon)</a:t>
            </a:r>
            <a:endParaRPr/>
          </a:p>
        </p:txBody>
      </p:sp>
      <p:sp>
        <p:nvSpPr>
          <p:cNvPr id="562" name="Google Shape;562;p26:notes">
            <a:extLst>
              <a:ext uri="{FF2B5EF4-FFF2-40B4-BE49-F238E27FC236}">
                <a16:creationId xmlns:a16="http://schemas.microsoft.com/office/drawing/2014/main" id="{E717F6EB-CC98-114D-B195-1DFACF5D442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2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06EA12C-F83E-8A1C-9116-35102ABF4BD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047EDF-D562-8448-5A86-86DA0C3C00FF}"/>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A0C5560-3F15-94E1-6563-2454FCB72B0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Meteorological timeseries used as inputs to TSM. </a:t>
            </a:r>
          </a:p>
          <a:p>
            <a:pPr marL="171450" lvl="0" indent="-95250" algn="l" rtl="0">
              <a:spcBef>
                <a:spcPts val="0"/>
              </a:spcBef>
              <a:spcAft>
                <a:spcPts val="0"/>
              </a:spcAft>
              <a:buClr>
                <a:schemeClr val="dk1"/>
              </a:buClr>
              <a:buSzPts val="1200"/>
              <a:buFont typeface="Arial"/>
              <a:buNone/>
            </a:pPr>
            <a:r>
              <a:rPr lang="en-US"/>
              <a:t>Air temperature and solar heat flux both peak during the day and drop at night.</a:t>
            </a:r>
          </a:p>
          <a:p>
            <a:pPr marL="171450" lvl="0" indent="-95250" algn="l" rtl="0">
              <a:spcBef>
                <a:spcPts val="0"/>
              </a:spcBef>
              <a:spcAft>
                <a:spcPts val="0"/>
              </a:spcAft>
              <a:buClr>
                <a:schemeClr val="dk1"/>
              </a:buClr>
              <a:buSzPts val="1200"/>
              <a:buFont typeface="Arial"/>
              <a:buNone/>
            </a:pPr>
            <a:r>
              <a:rPr lang="en-US"/>
              <a:t>Timeseries from Arizona (extreme cycles to help capture impact of TSM).</a:t>
            </a:r>
            <a:endParaRPr/>
          </a:p>
        </p:txBody>
      </p:sp>
      <p:sp>
        <p:nvSpPr>
          <p:cNvPr id="562" name="Google Shape;562;p26:notes">
            <a:extLst>
              <a:ext uri="{FF2B5EF4-FFF2-40B4-BE49-F238E27FC236}">
                <a16:creationId xmlns:a16="http://schemas.microsoft.com/office/drawing/2014/main" id="{04FB8811-8E23-EF2B-E56E-6FEC93F4640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171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8393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22</a:t>
            </a:fld>
            <a:endParaRPr lang="en-US"/>
          </a:p>
        </p:txBody>
      </p:sp>
    </p:spTree>
    <p:extLst>
      <p:ext uri="{BB962C8B-B14F-4D97-AF65-F5344CB8AC3E}">
        <p14:creationId xmlns:p14="http://schemas.microsoft.com/office/powerpoint/2010/main" val="332170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7ED1E-F057-40D8-845B-6E8F974D66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69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4</a:t>
            </a:fld>
            <a:endParaRPr lang="en-US" dirty="0"/>
          </a:p>
        </p:txBody>
      </p:sp>
    </p:spTree>
    <p:extLst>
      <p:ext uri="{BB962C8B-B14F-4D97-AF65-F5344CB8AC3E}">
        <p14:creationId xmlns:p14="http://schemas.microsoft.com/office/powerpoint/2010/main" val="2046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9</a:t>
            </a:fld>
            <a:endParaRPr lang="en-US"/>
          </a:p>
        </p:txBody>
      </p:sp>
    </p:spTree>
    <p:extLst>
      <p:ext uri="{BB962C8B-B14F-4D97-AF65-F5344CB8AC3E}">
        <p14:creationId xmlns:p14="http://schemas.microsoft.com/office/powerpoint/2010/main" val="381249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49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ERDC Environmental Laboratory (ERDC-EL) is at the forefront of developing a cutting-edge water quality modeling system called ClearWater-Riverine. This advanced system focuses on simulating temperature dynamics and advanced nutrient cycling in branching river systems and floodplains. It integrates inputs from multiple data sources and models, incorporating hydrodynamic, water quality, and meteorologic information.</a:t>
            </a:r>
          </a:p>
          <a:p>
            <a:endParaRPr lang="en-US"/>
          </a:p>
          <a:p>
            <a:r>
              <a:rPr lang="en-US"/>
              <a:t>The primary goal of ClearWater-Riverine is to assess system vulnerabilities and identify adaptation pathways that enhance the resilience of floodplain ecosystems to environmental stresses. These stresses include the increasing frequency and intensity of extreme precipitation events and decreasing freshwater flows. By accurately simulating water quality kinetics, heat budget, and transport, ClearWater-Riverine enables a comprehensive evaluation of the impacts on water quality and provides insights into potential mitigation and restoration strategies.</a:t>
            </a:r>
          </a:p>
          <a:p>
            <a:endParaRPr lang="en-US"/>
          </a:p>
          <a:p>
            <a:r>
              <a:rPr lang="en-US"/>
              <a:t>The modeling capabilities of ClearWater-Riverine are enhanced through the integration of ERDC's ClearWater modules. These modules provide the necessary functionalities for simulating water quality kinetics, heat budget, and transport processes. They form the foundation for the water quality simulations within the ClearWater-Riverine framework.</a:t>
            </a:r>
          </a:p>
          <a:p>
            <a:endParaRPr lang="en-US"/>
          </a:p>
          <a:p>
            <a:r>
              <a:rPr lang="en-US"/>
              <a:t>Furthermore, ClearWater-Riverine is designed to leverage the widely used two-dimensional (2D) HEC-RAS model. By linking the capabilities of ClearWater modules and the advection-diffusion engine with the 2D HEC-RAS model, ClearWater-Riverine combines the strengths of both systems. This integration allows for a cost-effective and data-driven approach to impact assessment, planning studies, and the restoration and management of aquatic ecosystems.</a:t>
            </a:r>
          </a:p>
          <a:p>
            <a:endParaRPr lang="en-US"/>
          </a:p>
          <a:p>
            <a:r>
              <a:rPr lang="en-US"/>
              <a:t>The availability of HEC-RAS models for numerous watersheds worldwide enhances the applicability and efficiency of ClearWater-Riverine. By utilizing existing HEC-RAS models, ClearWater-Riverine eliminates the need to develop new models from scratch. This approach streamlines the modeling process, reduces costs, and facilitates wider adoption of the system for various water resource management and restoration initiatives.</a:t>
            </a:r>
          </a:p>
          <a:p>
            <a:endParaRPr lang="en-US"/>
          </a:p>
          <a:p>
            <a:r>
              <a:rPr lang="en-US"/>
              <a:t>In summary, the development of ClearWater-Riverine by the ERDC-EL represents a significant advancement in water quality modeling. By simulating temperature dynamics and advanced nutrient cycling, integrating multiple data sources and models, and linking with the 2D HEC-RAS model, ClearWater-Riverine provides a powerful tool for impact assessment, planning, and ecosystem management in river systems and floodplains.</a:t>
            </a:r>
          </a:p>
        </p:txBody>
      </p:sp>
      <p:sp>
        <p:nvSpPr>
          <p:cNvPr id="4" name="Slide Number Placeholder 3"/>
          <p:cNvSpPr>
            <a:spLocks noGrp="1"/>
          </p:cNvSpPr>
          <p:nvPr>
            <p:ph type="sldNum" sz="quarter" idx="5"/>
          </p:nvPr>
        </p:nvSpPr>
        <p:spPr/>
        <p:txBody>
          <a:bodyPr/>
          <a:lstStyle/>
          <a:p>
            <a:fld id="{ADC8761E-7AF5-3446-9B62-04D975AECC52}" type="slidenum">
              <a:rPr lang="en-US" smtClean="0"/>
              <a:t>11</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12</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3E6ADD4-D51B-B514-7A88-BA51ACF7E9A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527DF6-EA51-DF65-6BDE-12B46C7EDEC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F9F4F8A-5589-A0E6-0104-570B619D297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Flow field is from HEC RAS-2D output in this case</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Domain: 200 meters by 200 meters</a:t>
            </a:r>
          </a:p>
          <a:p>
            <a:pPr marL="285750" lvl="0" indent="-285750" algn="l" rtl="0">
              <a:lnSpc>
                <a:spcPct val="120000"/>
              </a:lnSpc>
              <a:spcBef>
                <a:spcPts val="0"/>
              </a:spcBef>
              <a:spcAft>
                <a:spcPts val="0"/>
              </a:spcAft>
              <a:buClr>
                <a:srgbClr val="3F3F3F"/>
              </a:buClr>
              <a:buSzPts val="1800"/>
              <a:buFont typeface="Arial"/>
              <a:buChar char="•"/>
            </a:pPr>
            <a:r>
              <a:rPr lang="en-US" sz="1800" b="0">
                <a:effectLst/>
                <a:latin typeface="Aptos" panose="020B0004020202020204" pitchFamily="34" charset="0"/>
                <a:ea typeface="Aptos" panose="020B0004020202020204" pitchFamily="34" charset="0"/>
                <a:cs typeface="Times New Roman" panose="02020603050405020304" pitchFamily="18" charset="0"/>
              </a:rPr>
              <a:t>Fictitious</a:t>
            </a:r>
            <a:r>
              <a:rPr lang="en-US" b="0">
                <a:latin typeface="Calibri" panose="020F0502020204030204" pitchFamily="34" charset="0"/>
                <a:cs typeface="Calibri" panose="020F0502020204030204" pitchFamily="34" charset="0"/>
              </a:rPr>
              <a:t> Topography/Bathymetry</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Bathymetry bottom elevation constant at 20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Floodplain elevation constant at 24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Roadway elevation constant at 26 m</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Two Unstructured Meshes Tested</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Coarse Mesh: Base Mesh of 10 m by 10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Fine Mesh: Base Mesh of 4 m by 4 m with a 2 m by 2 m refinement within the creek</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3CA84B60-8CCA-E60D-A11E-BA434D71B48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94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875F0B2-6B2E-91C0-D008-72C5542212F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22460FAA-AC0D-86CA-A071-D8405316655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2E34456-F556-26A4-6198-287F98AE2BC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indent="-285750">
              <a:lnSpc>
                <a:spcPct val="120000"/>
              </a:lnSpc>
              <a:spcBef>
                <a:spcPts val="0"/>
              </a:spcBef>
              <a:buClr>
                <a:srgbClr val="3F3F3F"/>
              </a:buClr>
              <a:buFont typeface="Arial"/>
              <a:buChar char="•"/>
            </a:pPr>
            <a:r>
              <a:rPr lang="en-US" b="0" dirty="0">
                <a:latin typeface="Calibri" panose="020F0502020204030204" pitchFamily="34" charset="0"/>
                <a:cs typeface="Calibri" panose="020F0502020204030204" pitchFamily="34" charset="0"/>
              </a:rPr>
              <a:t>HEC-RAS Boundary Conditions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Upstream Flow for Sumwere Creek constant at 3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Downstream Stage for Sumwere Creek constant at 20.75 m</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Cold Spring Creek constant at 1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Power Plant Chute constant at 0.5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p:txBody>
      </p:sp>
      <p:sp>
        <p:nvSpPr>
          <p:cNvPr id="562" name="Google Shape;562;p26:notes">
            <a:extLst>
              <a:ext uri="{FF2B5EF4-FFF2-40B4-BE49-F238E27FC236}">
                <a16:creationId xmlns:a16="http://schemas.microsoft.com/office/drawing/2014/main" id="{84BBE33F-06CE-B08B-5A84-AC8F48333C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35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AD1D786-E6A8-2189-31EF-AAE0CD863CC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DFF1693-2E0F-FA88-6DFF-5EC61904404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99FFE6C1-5050-728F-883D-5083E183CBB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Boundary conditions are the same for both the coarse and the fine mesh.</a:t>
            </a:r>
          </a:p>
          <a:p>
            <a:pPr marL="171450" lvl="0" indent="-95250" algn="l" rtl="0">
              <a:spcBef>
                <a:spcPts val="0"/>
              </a:spcBef>
              <a:spcAft>
                <a:spcPts val="0"/>
              </a:spcAft>
              <a:buClr>
                <a:schemeClr val="dk1"/>
              </a:buClr>
              <a:buSzPts val="1200"/>
              <a:buFont typeface="Arial"/>
              <a:buNone/>
            </a:pPr>
            <a:r>
              <a:rPr lang="en-US"/>
              <a:t>Designed to show longitudinal mixing across the river</a:t>
            </a:r>
          </a:p>
          <a:p>
            <a:pPr marL="171450" lvl="0" indent="-95250" algn="l" rtl="0">
              <a:spcBef>
                <a:spcPts val="0"/>
              </a:spcBef>
              <a:spcAft>
                <a:spcPts val="0"/>
              </a:spcAft>
              <a:buClr>
                <a:schemeClr val="dk1"/>
              </a:buClr>
              <a:buSzPts val="1200"/>
              <a:buFont typeface="Arial"/>
              <a:buNone/>
            </a:pPr>
            <a:r>
              <a:rPr lang="en-US"/>
              <a:t>Exploration of different extremes (cool water from spring-fed tributary versus warm water from powerplant)</a:t>
            </a:r>
            <a:endParaRPr/>
          </a:p>
        </p:txBody>
      </p:sp>
      <p:sp>
        <p:nvSpPr>
          <p:cNvPr id="562" name="Google Shape;562;p26:notes">
            <a:extLst>
              <a:ext uri="{FF2B5EF4-FFF2-40B4-BE49-F238E27FC236}">
                <a16:creationId xmlns:a16="http://schemas.microsoft.com/office/drawing/2014/main" id="{C98B8EB4-9C1C-178E-CDB0-EF885A0FCE7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54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8"/>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819" r="34426" b="1536"/>
          <a:stretch/>
        </p:blipFill>
        <p:spPr>
          <a:xfrm>
            <a:off x="4165600" y="1600200"/>
            <a:ext cx="8026400" cy="52578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203200" y="1219200"/>
            <a:ext cx="8432800" cy="762000"/>
          </a:xfrm>
          <a:prstGeom prst="rect">
            <a:avLst/>
          </a:prstGeom>
        </p:spPr>
        <p:txBody>
          <a:bodyPr/>
          <a:lstStyle>
            <a:lvl1pPr algn="l">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6" name="Text Placeholder 9"/>
          <p:cNvSpPr>
            <a:spLocks noGrp="1"/>
          </p:cNvSpPr>
          <p:nvPr>
            <p:ph type="body" sz="quarter" idx="11" hasCustomPrompt="1"/>
          </p:nvPr>
        </p:nvSpPr>
        <p:spPr>
          <a:xfrm>
            <a:off x="203200" y="2667000"/>
            <a:ext cx="44704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7" name="Text Placeholder 12"/>
          <p:cNvSpPr>
            <a:spLocks noGrp="1"/>
          </p:cNvSpPr>
          <p:nvPr>
            <p:ph type="body" sz="quarter" idx="12" hasCustomPrompt="1"/>
          </p:nvPr>
        </p:nvSpPr>
        <p:spPr>
          <a:xfrm>
            <a:off x="203200" y="3048000"/>
            <a:ext cx="44704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pic>
        <p:nvPicPr>
          <p:cNvPr id="14" name="Picture 13" descr="USACE_logo-w-nam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0" y="5943611"/>
            <a:ext cx="1196760" cy="717595"/>
          </a:xfrm>
          <a:prstGeom prst="rect">
            <a:avLst/>
          </a:prstGeom>
        </p:spPr>
      </p:pic>
      <p:pic>
        <p:nvPicPr>
          <p:cNvPr id="16" name="Picture 15" descr="ARMY 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03200" y="5943600"/>
            <a:ext cx="1016000" cy="762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10" y="3200408"/>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6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a:xfrm>
            <a:off x="10609177" y="6614488"/>
            <a:ext cx="1451315" cy="365125"/>
          </a:xfrm>
        </p:spPr>
        <p:txBody>
          <a:bodyPr/>
          <a:lstStyle>
            <a:lvl1pPr>
              <a:defRPr>
                <a:solidFill>
                  <a:schemeClr val="tx1">
                    <a:lumMod val="85000"/>
                    <a:lumOff val="15000"/>
                  </a:schemeClr>
                </a:solidFill>
              </a:defRPr>
            </a:lvl1pPr>
          </a:lstStyle>
          <a:p>
            <a:fld id="{0D0E9D3B-CB56-40AE-B0A9-8DA5E1AEFDB7}" type="slidenum">
              <a:rPr lang="en-US" smtClean="0">
                <a:solidFill>
                  <a:srgbClr val="000000">
                    <a:lumMod val="85000"/>
                    <a:lumOff val="15000"/>
                  </a:srgbClr>
                </a:solidFill>
              </a:rPr>
              <a:pPr/>
              <a:t>‹#›</a:t>
            </a:fld>
            <a:endParaRPr lang="en-US" dirty="0">
              <a:solidFill>
                <a:srgbClr val="000000">
                  <a:lumMod val="85000"/>
                  <a:lumOff val="15000"/>
                </a:srgbClr>
              </a:solidFill>
            </a:endParaRPr>
          </a:p>
        </p:txBody>
      </p:sp>
      <p:sp>
        <p:nvSpPr>
          <p:cNvPr id="7" name="Text Placeholder 6"/>
          <p:cNvSpPr>
            <a:spLocks noGrp="1"/>
          </p:cNvSpPr>
          <p:nvPr>
            <p:ph type="body" sz="quarter" idx="13" hasCustomPrompt="1"/>
          </p:nvPr>
        </p:nvSpPr>
        <p:spPr>
          <a:xfrm>
            <a:off x="8" y="107010"/>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33242742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117650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
        <p:nvSpPr>
          <p:cNvPr id="3" name="Picture Placeholder 2"/>
          <p:cNvSpPr>
            <a:spLocks noGrp="1"/>
          </p:cNvSpPr>
          <p:nvPr>
            <p:ph type="pic" sz="quarter" idx="12"/>
          </p:nvPr>
        </p:nvSpPr>
        <p:spPr>
          <a:xfrm>
            <a:off x="406400" y="942975"/>
            <a:ext cx="11176000" cy="4761228"/>
          </a:xfrm>
        </p:spPr>
        <p:txBody>
          <a:bodyPr/>
          <a:lstStyle/>
          <a:p>
            <a:endParaRPr lang="en-US" dirty="0"/>
          </a:p>
        </p:txBody>
      </p:sp>
    </p:spTree>
    <p:extLst>
      <p:ext uri="{BB962C8B-B14F-4D97-AF65-F5344CB8AC3E}">
        <p14:creationId xmlns:p14="http://schemas.microsoft.com/office/powerpoint/2010/main" val="61681275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654434447"/>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89605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28"/>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397404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6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3492785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6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78752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89443141"/>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354384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BCFDD-17CA-42F5-B728-A7EBB78415AC}" type="datetimeFigureOut">
              <a:rPr lang="en-US" smtClean="0"/>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470387"/>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903256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4BCFDD-17CA-42F5-B728-A7EBB78415AC}" type="datetimeFigureOut">
              <a:rPr lang="en-US" smtClean="0"/>
              <a:t>9/24/24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186568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4BCFDD-17CA-42F5-B728-A7EBB78415AC}" type="datetimeFigureOut">
              <a:rPr lang="en-US" smtClean="0"/>
              <a:t>9/24/24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360845150"/>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BCFDD-17CA-42F5-B728-A7EBB78415AC}" type="datetimeFigureOut">
              <a:rPr lang="en-US" smtClean="0"/>
              <a:t>9/24/24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52615408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7547632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82487188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878768353"/>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13276346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40607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08222F-20E7-401E-9801-D669D318CB7F}" type="datetimeFigureOut">
              <a:rPr lang="en-US" smtClean="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7686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1.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34.xml"/><Relationship Id="rId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Number Placeholder 5"/>
          <p:cNvSpPr>
            <a:spLocks noGrp="1"/>
          </p:cNvSpPr>
          <p:nvPr userDrawn="1">
            <p:ph type="sldNum" sz="quarter" idx="4"/>
          </p:nvPr>
        </p:nvSpPr>
        <p:spPr>
          <a:xfrm>
            <a:off x="10609177" y="6617517"/>
            <a:ext cx="1451315" cy="365125"/>
          </a:xfrm>
          <a:prstGeom prst="rect">
            <a:avLst/>
          </a:prstGeom>
          <a:ln w="57150">
            <a:noFill/>
          </a:ln>
        </p:spPr>
        <p:txBody>
          <a:bodyPr/>
          <a:lstStyle>
            <a:lvl1pPr algn="r">
              <a:defRPr sz="750">
                <a:solidFill>
                  <a:schemeClr val="tx1">
                    <a:lumMod val="85000"/>
                    <a:lumOff val="15000"/>
                  </a:schemeClr>
                </a:solidFill>
                <a:effectLst>
                  <a:outerShdw blurRad="38100" dist="38100" dir="2700000" algn="tl">
                    <a:srgbClr val="000000">
                      <a:alpha val="43137"/>
                    </a:srgbClr>
                  </a:outerShdw>
                </a:effectLst>
              </a:defRPr>
            </a:lvl1pPr>
          </a:lstStyle>
          <a:p>
            <a:fld id="{0D0E9D3B-CB56-40AE-B0A9-8DA5E1AEFDB7}" type="slidenum">
              <a:rPr lang="en-US" smtClean="0">
                <a:solidFill>
                  <a:srgbClr val="000000">
                    <a:lumMod val="85000"/>
                    <a:lumOff val="15000"/>
                  </a:srgbClr>
                </a:solidFill>
                <a:latin typeface="Arial" pitchFamily="34" charset="0"/>
                <a:ea typeface="ＭＳ Ｐゴシック" pitchFamily="34" charset="-128"/>
              </a:rPr>
              <a:pPr/>
              <a:t>‹#›</a:t>
            </a:fld>
            <a:endParaRPr lang="en-US" dirty="0">
              <a:solidFill>
                <a:srgbClr val="000000">
                  <a:lumMod val="85000"/>
                  <a:lumOff val="15000"/>
                </a:srgbClr>
              </a:solidFill>
              <a:latin typeface="Arial" pitchFamily="34" charset="0"/>
              <a:ea typeface="ＭＳ Ｐゴシック" pitchFamily="34" charset="-128"/>
            </a:endParaRPr>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968791" y="6362391"/>
            <a:ext cx="9905609" cy="11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4581972" y="6442298"/>
            <a:ext cx="7423573" cy="246221"/>
          </a:xfrm>
          <a:prstGeom prst="rect">
            <a:avLst/>
          </a:prstGeom>
          <a:noFill/>
        </p:spPr>
        <p:txBody>
          <a:bodyPr wrap="square" rtlCol="0">
            <a:spAutoFit/>
          </a:bodyPr>
          <a:lstStyle/>
          <a:p>
            <a:pPr algn="r"/>
            <a:r>
              <a:rPr lang="en-US" sz="1000" i="1" dirty="0">
                <a:solidFill>
                  <a:prstClr val="black"/>
                </a:solidFill>
                <a:latin typeface="Arial" pitchFamily="34" charset="0"/>
                <a:ea typeface="ＭＳ Ｐゴシック" pitchFamily="34" charset="-128"/>
              </a:rPr>
              <a:t>DISCOVER  |  DEVELOP  |  DELIVER</a:t>
            </a:r>
          </a:p>
        </p:txBody>
      </p:sp>
      <p:sp>
        <p:nvSpPr>
          <p:cNvPr id="41" name="Title Placeholder 17"/>
          <p:cNvSpPr>
            <a:spLocks noGrp="1"/>
          </p:cNvSpPr>
          <p:nvPr userDrawn="1">
            <p:ph type="title"/>
          </p:nvPr>
        </p:nvSpPr>
        <p:spPr>
          <a:xfrm>
            <a:off x="654051" y="1757060"/>
            <a:ext cx="7464676" cy="1273816"/>
          </a:xfrm>
          <a:prstGeom prst="rect">
            <a:avLst/>
          </a:prstGeom>
        </p:spPr>
        <p:txBody>
          <a:bodyPr vert="horz" lIns="91440" tIns="45720" rIns="91440" bIns="45720" rtlCol="0" anchor="t">
            <a:normAutofit/>
          </a:bodyPr>
          <a:lstStyle/>
          <a:p>
            <a:r>
              <a:rPr lang="en-US" dirty="0"/>
              <a:t>Click to edit Master title style</a:t>
            </a:r>
          </a:p>
        </p:txBody>
      </p:sp>
      <p:sp>
        <p:nvSpPr>
          <p:cNvPr id="16" name="Text Placeholder 15"/>
          <p:cNvSpPr>
            <a:spLocks noGrp="1"/>
          </p:cNvSpPr>
          <p:nvPr userDrawn="1">
            <p:ph type="body" idx="1"/>
          </p:nvPr>
        </p:nvSpPr>
        <p:spPr>
          <a:xfrm>
            <a:off x="654051" y="3021384"/>
            <a:ext cx="10515600" cy="1544478"/>
          </a:xfrm>
          <a:prstGeom prst="rect">
            <a:avLst/>
          </a:prstGeom>
        </p:spPr>
        <p:txBody>
          <a:bodyPr vert="horz" lIns="91440" tIns="45720" rIns="91440" bIns="45720" rtlCol="0">
            <a:normAutofit/>
          </a:bodyPr>
          <a:lstStyle/>
          <a:p>
            <a:pPr lvl="0"/>
            <a:r>
              <a:rPr lang="en-US" dirty="0"/>
              <a:t>Click to edit Master text styles</a:t>
            </a:r>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8955856" y="5707380"/>
            <a:ext cx="3135085" cy="617220"/>
          </a:xfrm>
          <a:prstGeom prst="rect">
            <a:avLst/>
          </a:prstGeom>
          <a:solidFill>
            <a:srgbClr val="B0B0B0"/>
          </a:solidFill>
        </p:spPr>
      </p:pic>
      <p:pic>
        <p:nvPicPr>
          <p:cNvPr id="21" name="Picture 2" descr="The Portsmouth Naval Shipyard in Maine is one of several military sites at risk from sea level rise, at new report warns. Credit: U.S. Navy">
            <a:extLst>
              <a:ext uri="{FF2B5EF4-FFF2-40B4-BE49-F238E27FC236}">
                <a16:creationId xmlns:a16="http://schemas.microsoft.com/office/drawing/2014/main" id="{19F5A42E-E463-684F-8A1B-6262129D74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7540" y="304800"/>
            <a:ext cx="4743637" cy="2330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outdoor, grass, standing, water&#10;&#10;Description automatically generated">
            <a:extLst>
              <a:ext uri="{FF2B5EF4-FFF2-40B4-BE49-F238E27FC236}">
                <a16:creationId xmlns:a16="http://schemas.microsoft.com/office/drawing/2014/main" id="{9EDC1C19-0803-A348-8502-690C268F674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0400" y="2972562"/>
            <a:ext cx="4572101" cy="3055478"/>
          </a:xfrm>
          <a:prstGeom prst="rect">
            <a:avLst/>
          </a:prstGeom>
        </p:spPr>
      </p:pic>
      <p:pic>
        <p:nvPicPr>
          <p:cNvPr id="24" name="Picture 23">
            <a:extLst>
              <a:ext uri="{FF2B5EF4-FFF2-40B4-BE49-F238E27FC236}">
                <a16:creationId xmlns:a16="http://schemas.microsoft.com/office/drawing/2014/main" id="{E0D394AD-9339-174D-8232-D6641B95C25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292871" y="2209801"/>
            <a:ext cx="4238308" cy="1752600"/>
          </a:xfrm>
          <a:prstGeom prst="rect">
            <a:avLst/>
          </a:prstGeom>
          <a:ln w="38100">
            <a:solidFill>
              <a:schemeClr val="bg1">
                <a:alpha val="50000"/>
              </a:schemeClr>
            </a:solidFill>
          </a:ln>
        </p:spPr>
      </p:pic>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5" y="284"/>
            <a:ext cx="12192505" cy="6858000"/>
          </a:xfrm>
          <a:prstGeom prst="rect">
            <a:avLst/>
          </a:prstGeom>
        </p:spPr>
      </p:pic>
    </p:spTree>
    <p:extLst>
      <p:ext uri="{BB962C8B-B14F-4D97-AF65-F5344CB8AC3E}">
        <p14:creationId xmlns:p14="http://schemas.microsoft.com/office/powerpoint/2010/main" val="2742346070"/>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685800" rtl="0" eaLnBrk="1" latinLnBrk="0" hangingPunct="1">
        <a:lnSpc>
          <a:spcPct val="100000"/>
        </a:lnSpc>
        <a:spcBef>
          <a:spcPct val="0"/>
        </a:spcBef>
        <a:buNone/>
        <a:tabLst>
          <a:tab pos="860425" algn="l"/>
        </a:tabLst>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7050" y="6490266"/>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11"/>
          <a:srcRect/>
          <a:stretch>
            <a:fillRect/>
          </a:stretch>
        </p:blipFill>
        <p:spPr bwMode="auto">
          <a:xfrm>
            <a:off x="6079067" y="341631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8" name="TextBox 17"/>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06677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pic>
        <p:nvPicPr>
          <p:cNvPr id="7" name="Picture 6">
            <a:extLst>
              <a:ext uri="{FF2B5EF4-FFF2-40B4-BE49-F238E27FC236}">
                <a16:creationId xmlns:a16="http://schemas.microsoft.com/office/drawing/2014/main" id="{EE1E314F-AE6C-CE65-3335-C14B53292EE8}"/>
              </a:ext>
            </a:extLst>
          </p:cNvPr>
          <p:cNvPicPr>
            <a:picLocks noChangeAspect="1"/>
          </p:cNvPicPr>
          <p:nvPr userDrawn="1"/>
        </p:nvPicPr>
        <p:blipFill>
          <a:blip r:embed="rId14"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ounded Rectangle 7">
            <a:extLst>
              <a:ext uri="{FF2B5EF4-FFF2-40B4-BE49-F238E27FC236}">
                <a16:creationId xmlns:a16="http://schemas.microsoft.com/office/drawing/2014/main" id="{0884B050-94B2-2B05-D73D-8C8E4A973BAB}"/>
              </a:ext>
            </a:extLst>
          </p:cNvPr>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Connector 8">
            <a:extLst>
              <a:ext uri="{FF2B5EF4-FFF2-40B4-BE49-F238E27FC236}">
                <a16:creationId xmlns:a16="http://schemas.microsoft.com/office/drawing/2014/main" id="{4473506D-7EF1-98BB-DD13-414506FF57B2}"/>
              </a:ext>
            </a:extLst>
          </p:cNvPr>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401CB-ADF8-506D-3F1A-BD6AA975A038}"/>
              </a:ext>
            </a:extLst>
          </p:cNvPr>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11" name="TextBox 10">
            <a:extLst>
              <a:ext uri="{FF2B5EF4-FFF2-40B4-BE49-F238E27FC236}">
                <a16:creationId xmlns:a16="http://schemas.microsoft.com/office/drawing/2014/main" id="{662F27B1-36F5-98B7-41FB-76A41FC8021C}"/>
              </a:ext>
            </a:extLst>
          </p:cNvPr>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2" name="TextBox 11">
            <a:extLst>
              <a:ext uri="{FF2B5EF4-FFF2-40B4-BE49-F238E27FC236}">
                <a16:creationId xmlns:a16="http://schemas.microsoft.com/office/drawing/2014/main" id="{EE743BAB-4B12-0BD3-C8DF-579F28E22400}"/>
              </a:ext>
            </a:extLst>
          </p:cNvPr>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63632315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C8C8C8"/>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7733" y="38101"/>
            <a:ext cx="12058651" cy="6791325"/>
          </a:xfrm>
          <a:prstGeom prst="roundRect">
            <a:avLst>
              <a:gd name="adj" fmla="val 2258"/>
            </a:avLst>
          </a:prstGeom>
          <a:solidFill>
            <a:srgbClr val="FFFFFF"/>
          </a:solidFill>
          <a:ln w="5715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r" eaLnBrk="1" fontAlgn="auto" hangingPunct="1">
              <a:spcBef>
                <a:spcPts val="0"/>
              </a:spcBef>
              <a:spcAft>
                <a:spcPts val="0"/>
              </a:spcAft>
              <a:defRPr/>
            </a:pPr>
            <a:endParaRPr lang="en-US" sz="1000" dirty="0"/>
          </a:p>
        </p:txBody>
      </p:sp>
      <p:sp>
        <p:nvSpPr>
          <p:cNvPr id="1028" name="Title Placeholder 1"/>
          <p:cNvSpPr>
            <a:spLocks noGrp="1"/>
          </p:cNvSpPr>
          <p:nvPr>
            <p:ph type="title"/>
          </p:nvPr>
        </p:nvSpPr>
        <p:spPr bwMode="auto">
          <a:xfrm>
            <a:off x="986367" y="152401"/>
            <a:ext cx="10185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266700" y="1028700"/>
            <a:ext cx="11658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p>
        </p:txBody>
      </p:sp>
      <p:pic>
        <p:nvPicPr>
          <p:cNvPr id="10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9067" y="3416301"/>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267018" y="333376"/>
            <a:ext cx="72813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a:xfrm>
            <a:off x="277284" y="6640513"/>
            <a:ext cx="4114800" cy="182562"/>
          </a:xfrm>
          <a:prstGeom prst="rect">
            <a:avLst/>
          </a:prstGeom>
        </p:spPr>
        <p:txBody>
          <a:bodyPr vert="horz" lIns="91440" tIns="45720" rIns="91440" bIns="45720" rtlCol="0" anchor="ctr"/>
          <a:lstStyle>
            <a:lvl1pPr algn="l" eaLnBrk="1" fontAlgn="auto" hangingPunct="1">
              <a:spcBef>
                <a:spcPts val="0"/>
              </a:spcBef>
              <a:spcAft>
                <a:spcPts val="0"/>
              </a:spcAft>
              <a:defRPr sz="450">
                <a:solidFill>
                  <a:schemeClr val="tx1">
                    <a:tint val="75000"/>
                  </a:schemeClr>
                </a:solidFill>
                <a:latin typeface="+mn-lt"/>
              </a:defRPr>
            </a:lvl1pPr>
          </a:lstStyle>
          <a:p>
            <a:pPr>
              <a:defRPr/>
            </a:pPr>
            <a:endParaRPr lang="en-US"/>
          </a:p>
        </p:txBody>
      </p:sp>
      <p:sp>
        <p:nvSpPr>
          <p:cNvPr id="7" name="Date Placeholder 6"/>
          <p:cNvSpPr>
            <a:spLocks noGrp="1"/>
          </p:cNvSpPr>
          <p:nvPr>
            <p:ph type="dt" sz="half" idx="2"/>
          </p:nvPr>
        </p:nvSpPr>
        <p:spPr>
          <a:xfrm>
            <a:off x="9182100" y="6640513"/>
            <a:ext cx="2743200" cy="182562"/>
          </a:xfrm>
          <a:prstGeom prst="rect">
            <a:avLst/>
          </a:prstGeom>
        </p:spPr>
        <p:txBody>
          <a:bodyPr vert="horz" lIns="91440" tIns="45720" rIns="91440" bIns="45720" rtlCol="0" anchor="ctr"/>
          <a:lstStyle>
            <a:lvl1pPr algn="r" eaLnBrk="1" fontAlgn="auto" hangingPunct="1">
              <a:spcBef>
                <a:spcPts val="0"/>
              </a:spcBef>
              <a:spcAft>
                <a:spcPts val="0"/>
              </a:spcAft>
              <a:defRPr sz="506">
                <a:solidFill>
                  <a:schemeClr val="tx1">
                    <a:tint val="75000"/>
                  </a:schemeClr>
                </a:solidFill>
                <a:latin typeface="+mn-lt"/>
              </a:defRPr>
            </a:lvl1pPr>
          </a:lstStyle>
          <a:p>
            <a:pPr>
              <a:defRPr/>
            </a:pPr>
            <a:endParaRPr lang="en-US"/>
          </a:p>
        </p:txBody>
      </p:sp>
    </p:spTree>
    <p:extLst>
      <p:ext uri="{BB962C8B-B14F-4D97-AF65-F5344CB8AC3E}">
        <p14:creationId xmlns:p14="http://schemas.microsoft.com/office/powerpoint/2010/main" val="4181977410"/>
      </p:ext>
    </p:extLst>
  </p:cSld>
  <p:clrMap bg1="lt1" tx1="dk1" bg2="lt2" tx2="dk2" accent1="accent1" accent2="accent2" accent3="accent3" accent4="accent4" accent5="accent5" accent6="accent6" hlink="hlink" folHlink="folHlink"/>
  <p:sldLayoutIdLst>
    <p:sldLayoutId id="2147483743" r:id="rId1"/>
  </p:sldLayoutIdLst>
  <p:hf sldNum="0" hdr="0" ftr="0" dt="0"/>
  <p:txStyles>
    <p:titleStyle>
      <a:lvl1pPr algn="ctr" rtl="0" eaLnBrk="0" fontAlgn="base" hangingPunct="0">
        <a:spcBef>
          <a:spcPct val="0"/>
        </a:spcBef>
        <a:spcAft>
          <a:spcPct val="0"/>
        </a:spcAft>
        <a:defRPr sz="2800" b="1" kern="1200">
          <a:solidFill>
            <a:srgbClr val="404040"/>
          </a:solidFill>
          <a:latin typeface="Arial" pitchFamily="34" charset="0"/>
          <a:ea typeface="ＭＳ Ｐゴシック" charset="0"/>
          <a:cs typeface="Arial" pitchFamily="34" charset="0"/>
        </a:defRPr>
      </a:lvl1pPr>
      <a:lvl2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2pPr>
      <a:lvl3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3pPr>
      <a:lvl4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4pPr>
      <a:lvl5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5pPr>
      <a:lvl6pPr marL="144661" algn="l" rtl="0" eaLnBrk="1" fontAlgn="base" hangingPunct="1">
        <a:spcBef>
          <a:spcPct val="0"/>
        </a:spcBef>
        <a:spcAft>
          <a:spcPct val="0"/>
        </a:spcAft>
        <a:defRPr sz="1392">
          <a:solidFill>
            <a:schemeClr val="tx1"/>
          </a:solidFill>
          <a:latin typeface="Arial" charset="0"/>
          <a:cs typeface="Arial" charset="0"/>
        </a:defRPr>
      </a:lvl6pPr>
      <a:lvl7pPr marL="289322" algn="l" rtl="0" eaLnBrk="1" fontAlgn="base" hangingPunct="1">
        <a:spcBef>
          <a:spcPct val="0"/>
        </a:spcBef>
        <a:spcAft>
          <a:spcPct val="0"/>
        </a:spcAft>
        <a:defRPr sz="1392">
          <a:solidFill>
            <a:schemeClr val="tx1"/>
          </a:solidFill>
          <a:latin typeface="Arial" charset="0"/>
          <a:cs typeface="Arial" charset="0"/>
        </a:defRPr>
      </a:lvl7pPr>
      <a:lvl8pPr marL="433983" algn="l" rtl="0" eaLnBrk="1" fontAlgn="base" hangingPunct="1">
        <a:spcBef>
          <a:spcPct val="0"/>
        </a:spcBef>
        <a:spcAft>
          <a:spcPct val="0"/>
        </a:spcAft>
        <a:defRPr sz="1392">
          <a:solidFill>
            <a:schemeClr val="tx1"/>
          </a:solidFill>
          <a:latin typeface="Arial" charset="0"/>
          <a:cs typeface="Arial" charset="0"/>
        </a:defRPr>
      </a:lvl8pPr>
      <a:lvl9pPr marL="578644" algn="l" rtl="0" eaLnBrk="1" fontAlgn="base" hangingPunct="1">
        <a:spcBef>
          <a:spcPct val="0"/>
        </a:spcBef>
        <a:spcAft>
          <a:spcPct val="0"/>
        </a:spcAft>
        <a:defRPr sz="1392">
          <a:solidFill>
            <a:schemeClr val="tx1"/>
          </a:solidFill>
          <a:latin typeface="Arial" charset="0"/>
          <a:cs typeface="Arial" charset="0"/>
        </a:defRPr>
      </a:lvl9pPr>
    </p:titleStyle>
    <p:bodyStyle>
      <a:lvl1pPr algn="l" rtl="0" eaLnBrk="0" fontAlgn="base" hangingPunct="0">
        <a:spcBef>
          <a:spcPct val="0"/>
        </a:spcBef>
        <a:spcAft>
          <a:spcPct val="0"/>
        </a:spcAft>
        <a:buFont typeface="Arial" panose="020B0604020202020204" pitchFamily="34" charset="0"/>
        <a:defRPr sz="1100" kern="1200">
          <a:solidFill>
            <a:srgbClr val="404040"/>
          </a:solidFill>
          <a:latin typeface="Arial" pitchFamily="34" charset="0"/>
          <a:ea typeface="ＭＳ Ｐゴシック" charset="0"/>
          <a:cs typeface="Arial" pitchFamily="34" charset="0"/>
        </a:defRPr>
      </a:lvl1pPr>
      <a:lvl2pPr marL="127000" indent="-127000" algn="l" rtl="0" eaLnBrk="0" fontAlgn="base" hangingPunct="0">
        <a:spcBef>
          <a:spcPct val="0"/>
        </a:spcBef>
        <a:spcAft>
          <a:spcPct val="0"/>
        </a:spcAft>
        <a:buFont typeface="Arial" panose="020B0604020202020204" pitchFamily="34" charset="0"/>
        <a:buChar char="–"/>
        <a:defRPr sz="1100" kern="1200">
          <a:solidFill>
            <a:srgbClr val="404040"/>
          </a:solidFill>
          <a:latin typeface="Arial" pitchFamily="34" charset="0"/>
          <a:ea typeface="Arial" charset="0"/>
          <a:cs typeface="Arial" pitchFamily="34" charset="0"/>
        </a:defRPr>
      </a:lvl2pPr>
      <a:lvl3pPr marL="258763" indent="-131763"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3pPr>
      <a:lvl4pPr marL="385763" indent="-125413"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4pPr>
      <a:lvl5pPr marL="514350" indent="-127000"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5pPr>
      <a:lvl6pPr marL="795635"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6pPr>
      <a:lvl7pPr marL="940297"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7pPr>
      <a:lvl8pPr marL="1084958"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8pPr>
      <a:lvl9pPr marL="1229618"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9pPr>
    </p:bodyStyle>
    <p:otherStyle>
      <a:defPPr>
        <a:defRPr lang="en-US"/>
      </a:defPPr>
      <a:lvl1pPr marL="0" algn="l" defTabSz="289322" rtl="0" eaLnBrk="1" latinLnBrk="0" hangingPunct="1">
        <a:defRPr sz="570" kern="1200">
          <a:solidFill>
            <a:schemeClr val="tx1"/>
          </a:solidFill>
          <a:latin typeface="+mn-lt"/>
          <a:ea typeface="+mn-ea"/>
          <a:cs typeface="+mn-cs"/>
        </a:defRPr>
      </a:lvl1pPr>
      <a:lvl2pPr marL="144661" algn="l" defTabSz="289322" rtl="0" eaLnBrk="1" latinLnBrk="0" hangingPunct="1">
        <a:defRPr sz="570" kern="1200">
          <a:solidFill>
            <a:schemeClr val="tx1"/>
          </a:solidFill>
          <a:latin typeface="+mn-lt"/>
          <a:ea typeface="+mn-ea"/>
          <a:cs typeface="+mn-cs"/>
        </a:defRPr>
      </a:lvl2pPr>
      <a:lvl3pPr marL="289322" algn="l" defTabSz="289322" rtl="0" eaLnBrk="1" latinLnBrk="0" hangingPunct="1">
        <a:defRPr sz="570" kern="1200">
          <a:solidFill>
            <a:schemeClr val="tx1"/>
          </a:solidFill>
          <a:latin typeface="+mn-lt"/>
          <a:ea typeface="+mn-ea"/>
          <a:cs typeface="+mn-cs"/>
        </a:defRPr>
      </a:lvl3pPr>
      <a:lvl4pPr marL="433983" algn="l" defTabSz="289322" rtl="0" eaLnBrk="1" latinLnBrk="0" hangingPunct="1">
        <a:defRPr sz="570" kern="1200">
          <a:solidFill>
            <a:schemeClr val="tx1"/>
          </a:solidFill>
          <a:latin typeface="+mn-lt"/>
          <a:ea typeface="+mn-ea"/>
          <a:cs typeface="+mn-cs"/>
        </a:defRPr>
      </a:lvl4pPr>
      <a:lvl5pPr marL="578644" algn="l" defTabSz="289322" rtl="0" eaLnBrk="1" latinLnBrk="0" hangingPunct="1">
        <a:defRPr sz="570" kern="1200">
          <a:solidFill>
            <a:schemeClr val="tx1"/>
          </a:solidFill>
          <a:latin typeface="+mn-lt"/>
          <a:ea typeface="+mn-ea"/>
          <a:cs typeface="+mn-cs"/>
        </a:defRPr>
      </a:lvl5pPr>
      <a:lvl6pPr marL="723305" algn="l" defTabSz="289322" rtl="0" eaLnBrk="1" latinLnBrk="0" hangingPunct="1">
        <a:defRPr sz="570" kern="1200">
          <a:solidFill>
            <a:schemeClr val="tx1"/>
          </a:solidFill>
          <a:latin typeface="+mn-lt"/>
          <a:ea typeface="+mn-ea"/>
          <a:cs typeface="+mn-cs"/>
        </a:defRPr>
      </a:lvl6pPr>
      <a:lvl7pPr marL="867966" algn="l" defTabSz="289322" rtl="0" eaLnBrk="1" latinLnBrk="0" hangingPunct="1">
        <a:defRPr sz="570" kern="1200">
          <a:solidFill>
            <a:schemeClr val="tx1"/>
          </a:solidFill>
          <a:latin typeface="+mn-lt"/>
          <a:ea typeface="+mn-ea"/>
          <a:cs typeface="+mn-cs"/>
        </a:defRPr>
      </a:lvl7pPr>
      <a:lvl8pPr marL="1012627" algn="l" defTabSz="289322" rtl="0" eaLnBrk="1" latinLnBrk="0" hangingPunct="1">
        <a:defRPr sz="570" kern="1200">
          <a:solidFill>
            <a:schemeClr val="tx1"/>
          </a:solidFill>
          <a:latin typeface="+mn-lt"/>
          <a:ea typeface="+mn-ea"/>
          <a:cs typeface="+mn-cs"/>
        </a:defRPr>
      </a:lvl8pPr>
      <a:lvl9pPr marL="1157288" algn="l" defTabSz="289322" rtl="0" eaLnBrk="1" latinLnBrk="0" hangingPunct="1">
        <a:defRPr sz="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41.jpeg"/><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5.jpeg"/><Relationship Id="rId4" Type="http://schemas.openxmlformats.org/officeDocument/2006/relationships/image" Target="../media/image44.tiff"/></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gif"/><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55.png"/><Relationship Id="rId5" Type="http://schemas.openxmlformats.org/officeDocument/2006/relationships/image" Target="../media/image54.gif"/><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image" Target="../media/image52.png"/><Relationship Id="rId7" Type="http://schemas.openxmlformats.org/officeDocument/2006/relationships/image" Target="../media/image58.gif"/><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54.gif"/><Relationship Id="rId5" Type="http://schemas.openxmlformats.org/officeDocument/2006/relationships/image" Target="../media/image57.gif"/><Relationship Id="rId4" Type="http://schemas.openxmlformats.org/officeDocument/2006/relationships/image" Target="../media/image53.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82.JP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2000" y="1752600"/>
            <a:ext cx="6477000" cy="3693319"/>
          </a:xfrm>
          <a:solidFill>
            <a:schemeClr val="bg1">
              <a:alpha val="0"/>
            </a:schemeClr>
          </a:solidFill>
        </p:spPr>
        <p:txBody>
          <a:bodyPr wrap="square">
            <a:spAutoFit/>
          </a:bodyPr>
          <a:lstStyle/>
          <a:p>
            <a:pPr>
              <a:lnSpc>
                <a:spcPct val="100000"/>
              </a:lnSpc>
              <a:spcBef>
                <a:spcPts val="0"/>
              </a:spcBef>
            </a:pPr>
            <a:r>
              <a:rPr lang="en-US" sz="1800" dirty="0">
                <a:solidFill>
                  <a:schemeClr val="bg1"/>
                </a:solidFill>
              </a:rPr>
              <a:t>Integrated Risk-Based Environmental Modeling of Extreme Coastal Weather Events</a:t>
            </a:r>
          </a:p>
          <a:p>
            <a:pPr>
              <a:lnSpc>
                <a:spcPct val="100000"/>
              </a:lnSpc>
              <a:spcBef>
                <a:spcPts val="0"/>
              </a:spcBef>
            </a:pPr>
            <a:endParaRPr lang="en-US" sz="1800" dirty="0">
              <a:solidFill>
                <a:schemeClr val="bg1"/>
              </a:solidFill>
            </a:endParaRPr>
          </a:p>
          <a:p>
            <a:pPr marL="285750" indent="-285750">
              <a:lnSpc>
                <a:spcPct val="100000"/>
              </a:lnSpc>
              <a:spcBef>
                <a:spcPts val="0"/>
              </a:spcBef>
              <a:buFont typeface="Arial" panose="020B0604020202020204" pitchFamily="34" charset="0"/>
              <a:buChar char="•"/>
            </a:pPr>
            <a:r>
              <a:rPr lang="en-US" sz="1800" b="0" dirty="0">
                <a:solidFill>
                  <a:schemeClr val="bg1"/>
                </a:solidFill>
              </a:rPr>
              <a:t>Dr. Todd Steissberg (ERDC-EL)</a:t>
            </a:r>
          </a:p>
          <a:p>
            <a:pPr marL="285750" indent="-285750">
              <a:lnSpc>
                <a:spcPct val="100000"/>
              </a:lnSpc>
              <a:spcBef>
                <a:spcPts val="0"/>
              </a:spcBef>
              <a:buFont typeface="Arial" panose="020B0604020202020204" pitchFamily="34" charset="0"/>
              <a:buChar char="•"/>
            </a:pPr>
            <a:r>
              <a:rPr lang="en-US" sz="1800" b="0" dirty="0">
                <a:solidFill>
                  <a:schemeClr val="bg1"/>
                </a:solidFill>
              </a:rPr>
              <a:t>Dr. Chuck Downer (ERDC-CHL)</a:t>
            </a:r>
          </a:p>
          <a:p>
            <a:pPr marL="285750" indent="-285750">
              <a:lnSpc>
                <a:spcPct val="100000"/>
              </a:lnSpc>
              <a:spcBef>
                <a:spcPts val="0"/>
              </a:spcBef>
              <a:buFont typeface="Arial" panose="020B0604020202020204" pitchFamily="34" charset="0"/>
              <a:buChar char="•"/>
            </a:pPr>
            <a:r>
              <a:rPr lang="en-US" sz="1800" b="0" dirty="0">
                <a:solidFill>
                  <a:schemeClr val="bg1"/>
                </a:solidFill>
              </a:rPr>
              <a:t>Dr. Matt Smith (USACE-IWR)</a:t>
            </a:r>
          </a:p>
          <a:p>
            <a:pPr marL="285750" indent="-285750">
              <a:lnSpc>
                <a:spcPct val="100000"/>
              </a:lnSpc>
              <a:spcBef>
                <a:spcPts val="0"/>
              </a:spcBef>
              <a:buFont typeface="Arial" panose="020B0604020202020204" pitchFamily="34" charset="0"/>
              <a:buChar char="•"/>
            </a:pPr>
            <a:r>
              <a:rPr lang="en-US" sz="1800" b="0" dirty="0">
                <a:solidFill>
                  <a:schemeClr val="bg1"/>
                </a:solidFill>
              </a:rPr>
              <a:t>Ms. Marriah Abellera (USACE-IWR)</a:t>
            </a:r>
          </a:p>
          <a:p>
            <a:pPr marL="285750" indent="-285750">
              <a:lnSpc>
                <a:spcPct val="100000"/>
              </a:lnSpc>
              <a:spcBef>
                <a:spcPts val="0"/>
              </a:spcBef>
              <a:buFont typeface="Arial" panose="020B0604020202020204" pitchFamily="34" charset="0"/>
              <a:buChar char="•"/>
            </a:pPr>
            <a:r>
              <a:rPr lang="en-US" sz="1800" b="0" dirty="0">
                <a:solidFill>
                  <a:srgbClr val="FFC000"/>
                </a:solidFill>
              </a:rPr>
              <a:t>Mr. John Kucharski (ERDC-EL </a:t>
            </a:r>
            <a:r>
              <a:rPr lang="en-US" sz="1800" b="0" dirty="0">
                <a:solidFill>
                  <a:srgbClr val="FFC000"/>
                </a:solidFill>
                <a:sym typeface="Wingdings" pitchFamily="2" charset="2"/>
              </a:rPr>
              <a:t> Deltares</a:t>
            </a:r>
            <a:r>
              <a:rPr lang="en-US" sz="1800" b="0" dirty="0">
                <a:solidFill>
                  <a:srgbClr val="FFC000"/>
                </a:solidFill>
              </a:rPr>
              <a:t>)</a:t>
            </a:r>
          </a:p>
          <a:p>
            <a:pPr marL="285750" indent="-285750">
              <a:lnSpc>
                <a:spcPct val="100000"/>
              </a:lnSpc>
              <a:spcBef>
                <a:spcPts val="0"/>
              </a:spcBef>
              <a:buFont typeface="Arial" panose="020B0604020202020204" pitchFamily="34" charset="0"/>
              <a:buChar char="•"/>
            </a:pPr>
            <a:r>
              <a:rPr lang="en-US" sz="1800" b="0" dirty="0">
                <a:solidFill>
                  <a:srgbClr val="FFC000"/>
                </a:solidFill>
              </a:rPr>
              <a:t>Dr. Jennifer Olszewski (ERDC-EL </a:t>
            </a:r>
            <a:r>
              <a:rPr lang="en-US" sz="1800" b="0" dirty="0">
                <a:solidFill>
                  <a:srgbClr val="FFC000"/>
                </a:solidFill>
                <a:sym typeface="Wingdings" pitchFamily="2" charset="2"/>
              </a:rPr>
              <a:t> USGS</a:t>
            </a:r>
            <a:r>
              <a:rPr lang="en-US" sz="1800" b="0" dirty="0">
                <a:solidFill>
                  <a:srgbClr val="FFC000"/>
                </a:solidFill>
              </a:rPr>
              <a:t>)</a:t>
            </a:r>
          </a:p>
          <a:p>
            <a:pPr marL="285750" indent="-285750">
              <a:lnSpc>
                <a:spcPct val="100000"/>
              </a:lnSpc>
              <a:spcBef>
                <a:spcPts val="0"/>
              </a:spcBef>
              <a:buFont typeface="Arial" panose="020B0604020202020204" pitchFamily="34" charset="0"/>
              <a:buChar char="•"/>
            </a:pPr>
            <a:r>
              <a:rPr lang="en-US" sz="1800" b="0" dirty="0">
                <a:solidFill>
                  <a:srgbClr val="FFC000"/>
                </a:solidFill>
              </a:rPr>
              <a:t>Ms. Lauren Melendez (ERDC-EL </a:t>
            </a:r>
            <a:r>
              <a:rPr lang="en-US" sz="1800" b="0" dirty="0">
                <a:solidFill>
                  <a:srgbClr val="FFC000"/>
                </a:solidFill>
                <a:sym typeface="Wingdings" pitchFamily="2" charset="2"/>
              </a:rPr>
              <a:t> ERDC-GRL</a:t>
            </a:r>
            <a:r>
              <a:rPr lang="en-US" sz="1800" b="0" dirty="0">
                <a:solidFill>
                  <a:srgbClr val="FFC000"/>
                </a:solidFill>
              </a:rPr>
              <a:t>)</a:t>
            </a:r>
          </a:p>
          <a:p>
            <a:pPr marL="285750" indent="-285750">
              <a:lnSpc>
                <a:spcPct val="100000"/>
              </a:lnSpc>
              <a:spcBef>
                <a:spcPts val="0"/>
              </a:spcBef>
              <a:buFont typeface="Arial" panose="020B0604020202020204" pitchFamily="34" charset="0"/>
              <a:buChar char="•"/>
            </a:pPr>
            <a:r>
              <a:rPr lang="en-US" sz="1800" b="0" dirty="0">
                <a:solidFill>
                  <a:srgbClr val="92D050"/>
                </a:solidFill>
              </a:rPr>
              <a:t>MAJ Travis Nicolette (ERDC-CHL)</a:t>
            </a:r>
          </a:p>
          <a:p>
            <a:pPr marL="285750" indent="-285750">
              <a:lnSpc>
                <a:spcPct val="100000"/>
              </a:lnSpc>
              <a:spcBef>
                <a:spcPts val="0"/>
              </a:spcBef>
              <a:buFont typeface="Arial" panose="020B0604020202020204" pitchFamily="34" charset="0"/>
              <a:buChar char="•"/>
            </a:pPr>
            <a:r>
              <a:rPr lang="en-US" sz="1800" b="0" dirty="0">
                <a:solidFill>
                  <a:srgbClr val="92D050"/>
                </a:solidFill>
              </a:rPr>
              <a:t>Mr. Isaac Mudge (USACE New Orleans District)</a:t>
            </a:r>
          </a:p>
          <a:p>
            <a:pPr marL="285750" indent="-285750">
              <a:lnSpc>
                <a:spcPct val="100000"/>
              </a:lnSpc>
              <a:spcBef>
                <a:spcPts val="0"/>
              </a:spcBef>
              <a:buFont typeface="Arial" panose="020B0604020202020204" pitchFamily="34" charset="0"/>
              <a:buChar char="•"/>
            </a:pPr>
            <a:r>
              <a:rPr lang="en-US" sz="1800" b="0" dirty="0">
                <a:solidFill>
                  <a:srgbClr val="92D050"/>
                </a:solidFill>
              </a:rPr>
              <a:t>Ms. Kelsey Walak (USACE Sacramento District)</a:t>
            </a:r>
            <a:endParaRPr lang="en-US" sz="1800" dirty="0">
              <a:solidFill>
                <a:srgbClr val="92D050"/>
              </a:solidFill>
            </a:endParaRPr>
          </a:p>
        </p:txBody>
      </p:sp>
      <p:sp>
        <p:nvSpPr>
          <p:cNvPr id="2" name="Title 1"/>
          <p:cNvSpPr>
            <a:spLocks noGrp="1"/>
          </p:cNvSpPr>
          <p:nvPr>
            <p:ph type="title"/>
          </p:nvPr>
        </p:nvSpPr>
        <p:spPr>
          <a:xfrm>
            <a:off x="1981201" y="707056"/>
            <a:ext cx="4876799" cy="816944"/>
          </a:xfrm>
        </p:spPr>
        <p:txBody>
          <a:bodyPr>
            <a:normAutofit fontScale="90000"/>
          </a:bodyPr>
          <a:lstStyle/>
          <a:p>
            <a:r>
              <a:rPr lang="en-US" sz="2400" dirty="0">
                <a:latin typeface="Arial"/>
                <a:cs typeface="Arial"/>
              </a:rPr>
              <a:t>Anticipating threats in </a:t>
            </a:r>
            <a:br>
              <a:rPr lang="en-US" sz="2400" dirty="0"/>
            </a:br>
            <a:r>
              <a:rPr lang="en-US" sz="2400" dirty="0">
                <a:latin typeface="Arial"/>
                <a:cs typeface="Arial"/>
              </a:rPr>
              <a:t>natural Systems</a:t>
            </a:r>
            <a:endParaRPr lang="en-US" sz="2400"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000000">
                    <a:lumMod val="85000"/>
                    <a:lumOff val="15000"/>
                  </a:srgbClr>
                </a:solidFill>
              </a:rPr>
              <a:pPr/>
              <a:t>1</a:t>
            </a:fld>
            <a:endParaRPr lang="en-US" dirty="0">
              <a:solidFill>
                <a:srgbClr val="000000">
                  <a:lumMod val="85000"/>
                  <a:lumOff val="15000"/>
                </a:srgbClr>
              </a:solidFill>
            </a:endParaRPr>
          </a:p>
        </p:txBody>
      </p:sp>
      <p:sp>
        <p:nvSpPr>
          <p:cNvPr id="6" name="Text Placeholder 5"/>
          <p:cNvSpPr>
            <a:spLocks noGrp="1"/>
          </p:cNvSpPr>
          <p:nvPr>
            <p:ph type="body" sz="quarter" idx="13"/>
          </p:nvPr>
        </p:nvSpPr>
        <p:spPr>
          <a:xfrm>
            <a:off x="1555816" y="130863"/>
            <a:ext cx="9143999" cy="403225"/>
          </a:xfrm>
        </p:spPr>
        <p:txBody>
          <a:bodyPr/>
          <a:lstStyle/>
          <a:p>
            <a:r>
              <a:rPr lang="en-US" dirty="0"/>
              <a:t>UNCLASSIFIED</a:t>
            </a:r>
          </a:p>
        </p:txBody>
      </p:sp>
      <p:sp>
        <p:nvSpPr>
          <p:cNvPr id="4" name="TextBox 3">
            <a:extLst>
              <a:ext uri="{FF2B5EF4-FFF2-40B4-BE49-F238E27FC236}">
                <a16:creationId xmlns:a16="http://schemas.microsoft.com/office/drawing/2014/main" id="{F7DBB4B6-E0D1-130D-FE67-9C64BD041B39}"/>
              </a:ext>
            </a:extLst>
          </p:cNvPr>
          <p:cNvSpPr txBox="1"/>
          <p:nvPr/>
        </p:nvSpPr>
        <p:spPr>
          <a:xfrm>
            <a:off x="3657600" y="5867400"/>
            <a:ext cx="4876800" cy="369332"/>
          </a:xfrm>
          <a:prstGeom prst="rect">
            <a:avLst/>
          </a:prstGeom>
          <a:noFill/>
        </p:spPr>
        <p:txBody>
          <a:bodyPr wrap="square" rtlCol="0">
            <a:spAutoFit/>
          </a:bodyPr>
          <a:lstStyle/>
          <a:p>
            <a:pPr algn="ctr"/>
            <a:r>
              <a:rPr lang="en-US" dirty="0"/>
              <a:t>ACTIONS IPR Meeting, September 24, 2024</a:t>
            </a:r>
          </a:p>
        </p:txBody>
      </p:sp>
    </p:spTree>
    <p:extLst>
      <p:ext uri="{BB962C8B-B14F-4D97-AF65-F5344CB8AC3E}">
        <p14:creationId xmlns:p14="http://schemas.microsoft.com/office/powerpoint/2010/main" val="275787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 Next Generation Integrated Water Quality Modeling</a:t>
            </a:r>
            <a:endParaRPr sz="2400" kern="1200" dirty="0">
              <a:solidFill>
                <a:schemeClr val="tx1"/>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4903907"/>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solidFill>
                  <a:srgbClr val="00B0F0"/>
                </a:solidFill>
                <a:latin typeface="Calibri" panose="020F0502020204030204" pitchFamily="34" charset="0"/>
                <a:cs typeface="Calibri" panose="020F0502020204030204" pitchFamily="34" charset="0"/>
              </a:rPr>
              <a:t>ClearWater: 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Purpose: Link environmental models with existing water resources models that simulate runoff, rivers, and reservoir hydraulics and hydrology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environmental simulation capabilities that are designed to leverage existing water resources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water quality modules simulate constituent kinetics, heat budget processes, and vegetation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NSM: Nitrogen, phosphorus, and carbon cycling; dissolved oxygen, algae, etc.</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TSM: Temperature (heat budget)</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GSM: 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CSM: Organic and inorganic 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MSM: Mercury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contains legacy modules written in Fortran and C++ and next-generation modules written in Python (NSM and TSM)</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Engine computes the transport (advection and diffusion) of heat and constituent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Data visualization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344067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Calibri" panose="020F0502020204030204" pitchFamily="34" charset="0"/>
                <a:cs typeface="Calibri" panose="020F0502020204030204" pitchFamily="34" charset="0"/>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5" y="757080"/>
            <a:ext cx="7703126"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dirty="0">
                <a:latin typeface="Calibri" panose="020F0502020204030204" pitchFamily="34" charset="0"/>
                <a:cs typeface="Calibri" panose="020F0502020204030204" pitchFamily="34" charset="0"/>
              </a:rPr>
              <a:t>ERDC’s new </a:t>
            </a:r>
            <a:r>
              <a:rPr lang="en-US" sz="1600" b="0" dirty="0">
                <a:solidFill>
                  <a:schemeClr val="tx1"/>
                </a:solidFill>
                <a:latin typeface="Calibri" panose="020F0502020204030204" pitchFamily="34" charset="0"/>
                <a:cs typeface="Calibri" panose="020F0502020204030204" pitchFamily="34" charset="0"/>
              </a:rPr>
              <a:t>Clearwater-Riverine model simulates temperature and advanced nutrient cycling in branching river systems and floodplains, incorporating hydrodynamic, water quality, and meteorologic inputs from multiple data sources and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Water quality kinetics</a:t>
            </a:r>
            <a:r>
              <a:rPr lang="en-US" sz="1600" dirty="0">
                <a:latin typeface="Calibri" panose="020F0502020204030204" pitchFamily="34" charset="0"/>
                <a:cs typeface="Calibri" panose="020F0502020204030204" pitchFamily="34" charset="0"/>
              </a:rPr>
              <a:t> and </a:t>
            </a:r>
            <a:r>
              <a:rPr lang="en-US" sz="1600" b="0" dirty="0">
                <a:solidFill>
                  <a:schemeClr val="tx1"/>
                </a:solidFill>
                <a:latin typeface="Calibri" panose="020F0502020204030204" pitchFamily="34" charset="0"/>
                <a:cs typeface="Calibri" panose="020F0502020204030204" pitchFamily="34" charset="0"/>
              </a:rPr>
              <a:t>heat budget are computed for each cell in a computational domain by ERDC's ClearWater modules.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The ClearWater-Riverine framework links the capabilities provided by the ClearWater modules and advection-diffusion engine with the two-dimensional (2D) HEC-RAS model. </a:t>
            </a:r>
          </a:p>
          <a:p>
            <a:pPr>
              <a:lnSpc>
                <a:spcPct val="130000"/>
              </a:lnSpc>
              <a:spcBef>
                <a:spcPts val="0"/>
              </a:spcBef>
              <a:buClr>
                <a:srgbClr val="000000"/>
              </a:buClr>
            </a:pPr>
            <a:r>
              <a:rPr lang="en-US" sz="1600" b="0" dirty="0">
                <a:solidFill>
                  <a:schemeClr val="tx1"/>
                </a:solidFill>
                <a:latin typeface="Calibri" panose="020F0502020204030204" pitchFamily="34" charset="0"/>
                <a:cs typeface="Calibri" panose="020F0502020204030204" pitchFamily="34" charset="0"/>
              </a:rPr>
              <a:t>ClearWater-Riverine will enable the evaluation of system vulnerabilities and identification of adaptation pathways to improve the resilience of riverine ecosystems to environmental stresses, which include increasing frequency and intensity of extreme precipitation events and decreasing freshwater flows.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HEC-RAS models have been developed for most of the watersheds around the world. By leveraging these existing models, ClearWater-Riverine provides a cost-effective, data-driven tool for impact assessment, planning studies, and the restoration and management of aquatic ecosystems.</a:t>
            </a:r>
          </a:p>
        </p:txBody>
      </p:sp>
      <p:pic>
        <p:nvPicPr>
          <p:cNvPr id="6150" name="Picture 6" descr="Floodplain of a river">
            <a:extLst>
              <a:ext uri="{FF2B5EF4-FFF2-40B4-BE49-F238E27FC236}">
                <a16:creationId xmlns:a16="http://schemas.microsoft.com/office/drawing/2014/main" id="{688A191B-2E25-BBE9-8422-23DB29A07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762000"/>
            <a:ext cx="3704866" cy="540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79034"/>
            <a:ext cx="11734799"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176159"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Clearwater-Riverine simulates temperature and advanced nutrient cycling in branching river systems and floodplains, incorporating hydrodynamic, water quality, and meteorologic inputs from multiple data sources and models.</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Flows</a:t>
            </a:r>
            <a:r>
              <a:rPr lang="en-US" sz="1600" b="0" dirty="0">
                <a:solidFill>
                  <a:schemeClr val="tx1"/>
                </a:solidFill>
                <a:latin typeface="Calibri" panose="020F0502020204030204" pitchFamily="34" charset="0"/>
                <a:cs typeface="Calibri" panose="020F0502020204030204" pitchFamily="34" charset="0"/>
              </a:rPr>
              <a:t>: The model grid, volumetric flow, velocities, depths, diffusivity, etc. are provided by existing 2D water resources models.</a:t>
            </a:r>
          </a:p>
          <a:p>
            <a:pPr marL="1143000" lvl="2"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HEC-RAS (2D)</a:t>
            </a:r>
          </a:p>
          <a:p>
            <a:pPr marL="1143000" lvl="2"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GSSHA (in progress)</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Modules</a:t>
            </a:r>
            <a:r>
              <a:rPr lang="en-US" sz="1600" b="0" dirty="0">
                <a:solidFill>
                  <a:schemeClr val="tx1"/>
                </a:solidFill>
                <a:latin typeface="Calibri" panose="020F0502020204030204" pitchFamily="34" charset="0"/>
                <a:cs typeface="Calibri" panose="020F0502020204030204" pitchFamily="34" charset="0"/>
              </a:rPr>
              <a:t>: Water quality kinetics and heat budget simulation capabilities in ClearWater-Riverine are furnished by ERDC's ClearWater modules (e.g., NSM).</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Transport</a:t>
            </a:r>
            <a:r>
              <a:rPr lang="en-US" sz="1600" b="0" dirty="0">
                <a:solidFill>
                  <a:schemeClr val="tx1"/>
                </a:solidFill>
                <a:latin typeface="Calibri" panose="020F0502020204030204" pitchFamily="34" charset="0"/>
                <a:cs typeface="Calibri" panose="020F0502020204030204" pitchFamily="34" charset="0"/>
              </a:rPr>
              <a:t>: The ClearWater transport engine computes advection-diffusion of heat and mass through the model network.</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Framework</a:t>
            </a:r>
            <a:r>
              <a:rPr lang="en-US" sz="1600" b="0" dirty="0">
                <a:solidFill>
                  <a:schemeClr val="tx1"/>
                </a:solidFill>
                <a:latin typeface="Calibri" panose="020F0502020204030204" pitchFamily="34" charset="0"/>
                <a:cs typeface="Calibri" panose="020F0502020204030204" pitchFamily="34" charset="0"/>
              </a:rPr>
              <a:t>: The ClearWater framework links all the components together and performs the water quality compute sequence.</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Currently design is based on </a:t>
            </a:r>
            <a:r>
              <a:rPr lang="en-US" sz="1600" b="0" i="1" dirty="0">
                <a:solidFill>
                  <a:schemeClr val="tx1"/>
                </a:solidFill>
                <a:latin typeface="Calibri" panose="020F0502020204030204" pitchFamily="34" charset="0"/>
                <a:cs typeface="Calibri" panose="020F0502020204030204" pitchFamily="34" charset="0"/>
              </a:rPr>
              <a:t>decoupled</a:t>
            </a:r>
            <a:r>
              <a:rPr lang="en-US" sz="1600" b="0" dirty="0">
                <a:solidFill>
                  <a:schemeClr val="tx1"/>
                </a:solidFill>
                <a:latin typeface="Calibri" panose="020F0502020204030204" pitchFamily="34" charset="0"/>
                <a:cs typeface="Calibri" panose="020F0502020204030204" pitchFamily="34" charset="0"/>
              </a:rPr>
              <a:t> modeling, i.e., the flows are pre-computed by the hydro models.</a:t>
            </a:r>
          </a:p>
        </p:txBody>
      </p:sp>
      <p:pic>
        <p:nvPicPr>
          <p:cNvPr id="5" name="Picture 4">
            <a:extLst>
              <a:ext uri="{FF2B5EF4-FFF2-40B4-BE49-F238E27FC236}">
                <a16:creationId xmlns:a16="http://schemas.microsoft.com/office/drawing/2014/main" id="{A8F7F9B5-5D93-5DF6-BD25-DD5A74546A56}"/>
              </a:ext>
            </a:extLst>
          </p:cNvPr>
          <p:cNvPicPr>
            <a:picLocks noChangeAspect="1"/>
          </p:cNvPicPr>
          <p:nvPr/>
        </p:nvPicPr>
        <p:blipFill rotWithShape="1">
          <a:blip r:embed="rId3"/>
          <a:srcRect l="17284" r="21349"/>
          <a:stretch/>
        </p:blipFill>
        <p:spPr>
          <a:xfrm>
            <a:off x="8687562" y="4971809"/>
            <a:ext cx="3124430" cy="1327795"/>
          </a:xfrm>
          <a:prstGeom prst="rect">
            <a:avLst/>
          </a:prstGeom>
        </p:spPr>
      </p:pic>
      <p:pic>
        <p:nvPicPr>
          <p:cNvPr id="9" name="Picture 8">
            <a:extLst>
              <a:ext uri="{FF2B5EF4-FFF2-40B4-BE49-F238E27FC236}">
                <a16:creationId xmlns:a16="http://schemas.microsoft.com/office/drawing/2014/main" id="{9B000C50-6C1F-7355-79BB-6C5408F03896}"/>
              </a:ext>
            </a:extLst>
          </p:cNvPr>
          <p:cNvPicPr>
            <a:picLocks noChangeAspect="1"/>
          </p:cNvPicPr>
          <p:nvPr/>
        </p:nvPicPr>
        <p:blipFill>
          <a:blip r:embed="rId4"/>
          <a:stretch>
            <a:fillRect/>
          </a:stretch>
        </p:blipFill>
        <p:spPr>
          <a:xfrm>
            <a:off x="8693496" y="2386141"/>
            <a:ext cx="3124430" cy="2601088"/>
          </a:xfrm>
          <a:prstGeom prst="rect">
            <a:avLst/>
          </a:prstGeom>
        </p:spPr>
      </p:pic>
      <p:pic>
        <p:nvPicPr>
          <p:cNvPr id="11" name="Picture 10" descr="A winding road through a forest&#10;&#10;Description automatically generated">
            <a:extLst>
              <a:ext uri="{FF2B5EF4-FFF2-40B4-BE49-F238E27FC236}">
                <a16:creationId xmlns:a16="http://schemas.microsoft.com/office/drawing/2014/main" id="{FC3617BB-1676-0C58-BEE5-4A6A77E6B4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3495" y="272508"/>
            <a:ext cx="3124429" cy="2085722"/>
          </a:xfrm>
          <a:prstGeom prst="rect">
            <a:avLst/>
          </a:prstGeom>
        </p:spPr>
      </p:pic>
    </p:spTree>
    <p:extLst>
      <p:ext uri="{BB962C8B-B14F-4D97-AF65-F5344CB8AC3E}">
        <p14:creationId xmlns:p14="http://schemas.microsoft.com/office/powerpoint/2010/main" val="11016487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81A2182-3D65-0F84-2B66-847CB996260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CD7A9D0-A081-D0ED-D4A4-764264AE69B9}"/>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9B51663C-084A-5FDC-F68E-771D54A42D7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0C329874-C8EB-38F3-BE0B-C9AD99292DA3}"/>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6BC3103F-AC72-98DD-7D57-4CCAC9A8A4F4}"/>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&amp; Mesh</a:t>
            </a:r>
          </a:p>
        </p:txBody>
      </p:sp>
    </p:spTree>
    <p:extLst>
      <p:ext uri="{BB962C8B-B14F-4D97-AF65-F5344CB8AC3E}">
        <p14:creationId xmlns:p14="http://schemas.microsoft.com/office/powerpoint/2010/main" val="231768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56F5F32-7D0B-9492-3510-163011465C1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EF32A09-7546-DBB6-87F4-0931B54F9FE5}"/>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A264F577-4BD3-E6D2-C077-D1BAA912F83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A6A5CE29-BE34-08D7-02D7-10B2CF95119B}"/>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5F43BFAC-FF73-4071-5750-1BA459A6C6B8}"/>
              </a:ext>
            </a:extLst>
          </p:cNvPr>
          <p:cNvSpPr txBox="1">
            <a:spLocks noGrp="1"/>
          </p:cNvSpPr>
          <p:nvPr>
            <p:ph type="title"/>
          </p:nvPr>
        </p:nvSpPr>
        <p:spPr>
          <a:xfrm>
            <a:off x="190005" y="246137"/>
            <a:ext cx="11791788"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Hydrodynamic Boundary Conditions</a:t>
            </a:r>
          </a:p>
        </p:txBody>
      </p:sp>
      <p:sp>
        <p:nvSpPr>
          <p:cNvPr id="2" name="TextBox 1">
            <a:extLst>
              <a:ext uri="{FF2B5EF4-FFF2-40B4-BE49-F238E27FC236}">
                <a16:creationId xmlns:a16="http://schemas.microsoft.com/office/drawing/2014/main" id="{E0F894DA-F45F-CC6B-B703-5F9FCAC16715}"/>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Upstream: 3 cms</a:t>
            </a:r>
          </a:p>
        </p:txBody>
      </p:sp>
      <p:sp>
        <p:nvSpPr>
          <p:cNvPr id="3" name="TextBox 2">
            <a:extLst>
              <a:ext uri="{FF2B5EF4-FFF2-40B4-BE49-F238E27FC236}">
                <a16:creationId xmlns:a16="http://schemas.microsoft.com/office/drawing/2014/main" id="{BCDD3738-CD8F-B2D7-C11E-917486A18BBE}"/>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Spring:</a:t>
            </a:r>
          </a:p>
          <a:p>
            <a:r>
              <a:rPr lang="en-US" sz="1200" b="1" dirty="0">
                <a:solidFill>
                  <a:srgbClr val="FF0000"/>
                </a:solidFill>
              </a:rPr>
              <a:t>1 cms</a:t>
            </a:r>
          </a:p>
        </p:txBody>
      </p:sp>
      <p:sp>
        <p:nvSpPr>
          <p:cNvPr id="4" name="TextBox 3">
            <a:extLst>
              <a:ext uri="{FF2B5EF4-FFF2-40B4-BE49-F238E27FC236}">
                <a16:creationId xmlns:a16="http://schemas.microsoft.com/office/drawing/2014/main" id="{FDD6E4EE-6F7D-4B90-A4E1-F814D8C4AE80}"/>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Powerplant:</a:t>
            </a:r>
          </a:p>
          <a:p>
            <a:r>
              <a:rPr lang="en-US" sz="1200" b="1" dirty="0">
                <a:solidFill>
                  <a:srgbClr val="FF0000"/>
                </a:solidFill>
              </a:rPr>
              <a:t>0.5 cms</a:t>
            </a:r>
          </a:p>
        </p:txBody>
      </p:sp>
      <p:cxnSp>
        <p:nvCxnSpPr>
          <p:cNvPr id="5" name="Straight Arrow Connector 4">
            <a:extLst>
              <a:ext uri="{FF2B5EF4-FFF2-40B4-BE49-F238E27FC236}">
                <a16:creationId xmlns:a16="http://schemas.microsoft.com/office/drawing/2014/main" id="{8AB574AE-170D-A709-4493-BA4D53D5AE5B}"/>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C9219-96D4-57D5-E1BC-4F54ED4A26BA}"/>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9298285-B032-8CC1-8B11-E1A8AE1104AE}"/>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B08CFF-BB09-51BB-2A2E-692DD4DBE301}"/>
              </a:ext>
            </a:extLst>
          </p:cNvPr>
          <p:cNvSpPr txBox="1"/>
          <p:nvPr/>
        </p:nvSpPr>
        <p:spPr>
          <a:xfrm>
            <a:off x="5469176" y="4457615"/>
            <a:ext cx="115490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Downstream:</a:t>
            </a:r>
          </a:p>
          <a:p>
            <a:r>
              <a:rPr lang="en-US" sz="1200" b="1">
                <a:solidFill>
                  <a:srgbClr val="FF0000"/>
                </a:solidFill>
              </a:rPr>
              <a:t>20.75 m</a:t>
            </a:r>
          </a:p>
        </p:txBody>
      </p:sp>
      <p:cxnSp>
        <p:nvCxnSpPr>
          <p:cNvPr id="10" name="Straight Arrow Connector 9">
            <a:extLst>
              <a:ext uri="{FF2B5EF4-FFF2-40B4-BE49-F238E27FC236}">
                <a16:creationId xmlns:a16="http://schemas.microsoft.com/office/drawing/2014/main" id="{C0B9B7B0-54C2-EE44-655C-198AFAA5E5BD}"/>
              </a:ext>
            </a:extLst>
          </p:cNvPr>
          <p:cNvCxnSpPr>
            <a:cxnSpLocks/>
          </p:cNvCxnSpPr>
          <p:nvPr/>
        </p:nvCxnSpPr>
        <p:spPr>
          <a:xfrm flipH="1">
            <a:off x="5566439" y="5016300"/>
            <a:ext cx="174416" cy="4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3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D2747F4-7153-EF0A-2D24-9DDFBCE7829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F76019-C903-CB96-AC48-CEB351268B38}"/>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FB76A172-8930-BAD5-0407-7768F9244C2C}"/>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78F57C35-1917-7F56-1732-83D0D6B8CB17}"/>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EE99ED77-83FE-756E-45A1-54C6D0AA03E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Conditions</a:t>
            </a:r>
          </a:p>
        </p:txBody>
      </p:sp>
      <p:sp>
        <p:nvSpPr>
          <p:cNvPr id="2" name="TextBox 1">
            <a:extLst>
              <a:ext uri="{FF2B5EF4-FFF2-40B4-BE49-F238E27FC236}">
                <a16:creationId xmlns:a16="http://schemas.microsoft.com/office/drawing/2014/main" id="{19F8EA31-DE4C-8EBD-3CDE-B7FE312AB09F}"/>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3" name="TextBox 2">
            <a:extLst>
              <a:ext uri="{FF2B5EF4-FFF2-40B4-BE49-F238E27FC236}">
                <a16:creationId xmlns:a16="http://schemas.microsoft.com/office/drawing/2014/main" id="{537F6AFD-D3D0-77F8-9E8E-BB2C30D557CA}"/>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4" name="TextBox 3">
            <a:extLst>
              <a:ext uri="{FF2B5EF4-FFF2-40B4-BE49-F238E27FC236}">
                <a16:creationId xmlns:a16="http://schemas.microsoft.com/office/drawing/2014/main" id="{7D887A03-C4AE-69C9-145B-A9762A32BD89}"/>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20-25</a:t>
            </a:r>
            <a:r>
              <a:rPr lang="en-US" sz="1200" b="1">
                <a:solidFill>
                  <a:srgbClr val="FF0000"/>
                </a:solidFill>
                <a:latin typeface="Calibri" panose="020F0502020204030204" pitchFamily="34" charset="0"/>
                <a:cs typeface="Calibri" panose="020F0502020204030204" pitchFamily="34" charset="0"/>
              </a:rPr>
              <a:t> ˚</a:t>
            </a:r>
            <a:r>
              <a:rPr lang="en-US" sz="1200" b="1">
                <a:solidFill>
                  <a:srgbClr val="FF0000"/>
                </a:solidFill>
              </a:rPr>
              <a:t>C</a:t>
            </a:r>
          </a:p>
        </p:txBody>
      </p:sp>
      <p:cxnSp>
        <p:nvCxnSpPr>
          <p:cNvPr id="7" name="Straight Arrow Connector 6">
            <a:extLst>
              <a:ext uri="{FF2B5EF4-FFF2-40B4-BE49-F238E27FC236}">
                <a16:creationId xmlns:a16="http://schemas.microsoft.com/office/drawing/2014/main" id="{0F6DC35A-7B33-017A-C1CD-4731445A448F}"/>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4A0AD3-0AC1-DFC6-B299-3F0FEACC000D}"/>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54825A-73E5-083F-0E31-A78EA20FD524}"/>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9684B79C-DAD8-11F4-D362-72AE7212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45E89E-BE1B-818F-924D-85CF469D606F}"/>
              </a:ext>
            </a:extLst>
          </p:cNvPr>
          <p:cNvPicPr>
            <a:picLocks noChangeAspect="1"/>
          </p:cNvPicPr>
          <p:nvPr/>
        </p:nvPicPr>
        <p:blipFill>
          <a:blip r:embed="rId3"/>
          <a:stretch>
            <a:fillRect/>
          </a:stretch>
        </p:blipFill>
        <p:spPr>
          <a:xfrm>
            <a:off x="1051534" y="1219488"/>
            <a:ext cx="5177612" cy="4774024"/>
          </a:xfrm>
          <a:prstGeom prst="rect">
            <a:avLst/>
          </a:prstGeom>
        </p:spPr>
      </p:pic>
      <p:sp>
        <p:nvSpPr>
          <p:cNvPr id="565" name="Google Shape;565;p26">
            <a:extLst>
              <a:ext uri="{FF2B5EF4-FFF2-40B4-BE49-F238E27FC236}">
                <a16:creationId xmlns:a16="http://schemas.microsoft.com/office/drawing/2014/main" id="{3A10F9B3-A708-BD52-B4F9-94D2941C26F0}"/>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sp>
        <p:nvSpPr>
          <p:cNvPr id="6" name="Google Shape;564;p26">
            <a:extLst>
              <a:ext uri="{FF2B5EF4-FFF2-40B4-BE49-F238E27FC236}">
                <a16:creationId xmlns:a16="http://schemas.microsoft.com/office/drawing/2014/main" id="{67072AFB-20C4-BED4-B143-7227C64BB1C6}"/>
              </a:ext>
            </a:extLst>
          </p:cNvPr>
          <p:cNvSpPr txBox="1">
            <a:spLocks noGrp="1"/>
          </p:cNvSpPr>
          <p:nvPr>
            <p:ph type="title"/>
          </p:nvPr>
        </p:nvSpPr>
        <p:spPr>
          <a:xfrm>
            <a:off x="178130" y="246137"/>
            <a:ext cx="11803663"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Timeseries</a:t>
            </a:r>
          </a:p>
        </p:txBody>
      </p:sp>
      <p:sp>
        <p:nvSpPr>
          <p:cNvPr id="2" name="TextBox 1">
            <a:extLst>
              <a:ext uri="{FF2B5EF4-FFF2-40B4-BE49-F238E27FC236}">
                <a16:creationId xmlns:a16="http://schemas.microsoft.com/office/drawing/2014/main" id="{26E7B379-3E88-06DB-D810-B5B61AC393C2}"/>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E663"/>
                </a:solidFill>
              </a:rPr>
              <a:t>Upstream: 15</a:t>
            </a:r>
            <a:r>
              <a:rPr lang="en-US" sz="1200" b="1">
                <a:solidFill>
                  <a:srgbClr val="FFE663"/>
                </a:solidFill>
                <a:latin typeface="Calibri" panose="020F0502020204030204" pitchFamily="34" charset="0"/>
                <a:cs typeface="Calibri" panose="020F0502020204030204" pitchFamily="34" charset="0"/>
              </a:rPr>
              <a:t>˚</a:t>
            </a:r>
            <a:r>
              <a:rPr lang="en-US" sz="1200" b="1">
                <a:solidFill>
                  <a:srgbClr val="FFE663"/>
                </a:solidFill>
              </a:rPr>
              <a:t>C</a:t>
            </a:r>
          </a:p>
        </p:txBody>
      </p:sp>
      <p:sp>
        <p:nvSpPr>
          <p:cNvPr id="3" name="TextBox 2">
            <a:extLst>
              <a:ext uri="{FF2B5EF4-FFF2-40B4-BE49-F238E27FC236}">
                <a16:creationId xmlns:a16="http://schemas.microsoft.com/office/drawing/2014/main" id="{5324F591-D067-8410-D440-477E890EF927}"/>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88C7E5"/>
                </a:solidFill>
              </a:rPr>
              <a:t>Spring:</a:t>
            </a:r>
          </a:p>
          <a:p>
            <a:r>
              <a:rPr lang="en-US" sz="1200" b="1">
                <a:solidFill>
                  <a:srgbClr val="88C7E5"/>
                </a:solidFill>
              </a:rPr>
              <a:t>5</a:t>
            </a:r>
            <a:r>
              <a:rPr lang="en-US" sz="1200" b="1">
                <a:solidFill>
                  <a:srgbClr val="88C7E5"/>
                </a:solidFill>
                <a:latin typeface="Calibri" panose="020F0502020204030204" pitchFamily="34" charset="0"/>
                <a:cs typeface="Calibri" panose="020F0502020204030204" pitchFamily="34" charset="0"/>
              </a:rPr>
              <a:t>˚</a:t>
            </a:r>
            <a:r>
              <a:rPr lang="en-US" sz="1200" b="1">
                <a:solidFill>
                  <a:srgbClr val="88C7E5"/>
                </a:solidFill>
              </a:rPr>
              <a:t>C</a:t>
            </a:r>
          </a:p>
        </p:txBody>
      </p:sp>
      <p:sp>
        <p:nvSpPr>
          <p:cNvPr id="4" name="TextBox 3">
            <a:extLst>
              <a:ext uri="{FF2B5EF4-FFF2-40B4-BE49-F238E27FC236}">
                <a16:creationId xmlns:a16="http://schemas.microsoft.com/office/drawing/2014/main" id="{BBBFEDC3-0DA6-9883-AEB7-C53D2A91A47C}"/>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B8500"/>
                </a:solidFill>
              </a:rPr>
              <a:t>Powerplant:</a:t>
            </a:r>
          </a:p>
          <a:p>
            <a:r>
              <a:rPr lang="en-US" sz="1200" b="1">
                <a:solidFill>
                  <a:srgbClr val="FB8500"/>
                </a:solidFill>
              </a:rPr>
              <a:t>20-25</a:t>
            </a:r>
            <a:r>
              <a:rPr lang="en-US" sz="1200" b="1">
                <a:solidFill>
                  <a:srgbClr val="FB8500"/>
                </a:solidFill>
                <a:latin typeface="Calibri" panose="020F0502020204030204" pitchFamily="34" charset="0"/>
                <a:cs typeface="Calibri" panose="020F0502020204030204" pitchFamily="34" charset="0"/>
              </a:rPr>
              <a:t> ˚</a:t>
            </a:r>
            <a:r>
              <a:rPr lang="en-US" sz="1200" b="1">
                <a:solidFill>
                  <a:srgbClr val="FB8500"/>
                </a:solidFill>
              </a:rPr>
              <a:t>C</a:t>
            </a:r>
          </a:p>
        </p:txBody>
      </p:sp>
      <p:cxnSp>
        <p:nvCxnSpPr>
          <p:cNvPr id="7" name="Straight Arrow Connector 6">
            <a:extLst>
              <a:ext uri="{FF2B5EF4-FFF2-40B4-BE49-F238E27FC236}">
                <a16:creationId xmlns:a16="http://schemas.microsoft.com/office/drawing/2014/main" id="{D1412280-83C5-C29D-BE4E-3D1B2F6D676D}"/>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5121-3C6C-8F82-ACA0-A432C903E329}"/>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8389C3-A067-A5C4-BF6A-99A0E4BBA3D1}"/>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with medium confidence">
            <a:extLst>
              <a:ext uri="{FF2B5EF4-FFF2-40B4-BE49-F238E27FC236}">
                <a16:creationId xmlns:a16="http://schemas.microsoft.com/office/drawing/2014/main" id="{C3AAFC8B-932E-4026-C7F1-532E06A572AC}"/>
              </a:ext>
            </a:extLst>
          </p:cNvPr>
          <p:cNvPicPr>
            <a:picLocks noChangeAspect="1"/>
          </p:cNvPicPr>
          <p:nvPr/>
        </p:nvPicPr>
        <p:blipFill rotWithShape="1">
          <a:blip r:embed="rId4"/>
          <a:srcRect r="6417"/>
          <a:stretch/>
        </p:blipFill>
        <p:spPr>
          <a:xfrm>
            <a:off x="6375034" y="1397801"/>
            <a:ext cx="5606760" cy="4276725"/>
          </a:xfrm>
          <a:prstGeom prst="rect">
            <a:avLst/>
          </a:prstGeom>
        </p:spPr>
      </p:pic>
    </p:spTree>
    <p:extLst>
      <p:ext uri="{BB962C8B-B14F-4D97-AF65-F5344CB8AC3E}">
        <p14:creationId xmlns:p14="http://schemas.microsoft.com/office/powerpoint/2010/main" val="318725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Velocity at End of Simulation</a:t>
            </a:r>
          </a:p>
        </p:txBody>
      </p:sp>
    </p:spTree>
    <p:extLst>
      <p:ext uri="{BB962C8B-B14F-4D97-AF65-F5344CB8AC3E}">
        <p14:creationId xmlns:p14="http://schemas.microsoft.com/office/powerpoint/2010/main" val="1091778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01241FE-6FBE-DA45-4449-BA03285C81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71676A4D-FB44-0174-DD07-8441112BAD7D}"/>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Meteorological Timeseries</a:t>
            </a:r>
          </a:p>
        </p:txBody>
      </p:sp>
      <p:pic>
        <p:nvPicPr>
          <p:cNvPr id="14" name="Picture 13" descr="A graph of a solar heat flux and a solar heat flux&#10;&#10;Description automatically generated">
            <a:extLst>
              <a:ext uri="{FF2B5EF4-FFF2-40B4-BE49-F238E27FC236}">
                <a16:creationId xmlns:a16="http://schemas.microsoft.com/office/drawing/2014/main" id="{561E0E7B-3223-5DCE-3A43-32E0A83E6C44}"/>
              </a:ext>
            </a:extLst>
          </p:cNvPr>
          <p:cNvPicPr>
            <a:picLocks noChangeAspect="1"/>
          </p:cNvPicPr>
          <p:nvPr/>
        </p:nvPicPr>
        <p:blipFill>
          <a:blip r:embed="rId3"/>
          <a:stretch>
            <a:fillRect/>
          </a:stretch>
        </p:blipFill>
        <p:spPr>
          <a:xfrm>
            <a:off x="699354" y="1059475"/>
            <a:ext cx="10277475" cy="4533900"/>
          </a:xfrm>
          <a:prstGeom prst="rect">
            <a:avLst/>
          </a:prstGeom>
        </p:spPr>
      </p:pic>
    </p:spTree>
    <p:extLst>
      <p:ext uri="{BB962C8B-B14F-4D97-AF65-F5344CB8AC3E}">
        <p14:creationId xmlns:p14="http://schemas.microsoft.com/office/powerpoint/2010/main" val="419088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Animation</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Develop integrated hydro-ecological models that simulate the complex and dynamics interactions between hydrology, meteorology, climate, water quality (salinity, temperature, nutrients), soil chemistry, vegetation, and morphology processes.</a:t>
            </a:r>
          </a:p>
          <a:p>
            <a:pPr marL="342900" indent="-342900">
              <a:lnSpc>
                <a:spcPct val="120000"/>
              </a:lnSpc>
              <a:spcBef>
                <a:spcPts val="0"/>
              </a:spcBef>
            </a:pPr>
            <a:r>
              <a:rPr lang="en-US" sz="1800" dirty="0"/>
              <a:t>Models will enable evaluating system vulnerabilities and identifying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2050" name="Picture 2" descr="Hatches Harbor salt marsh">
            <a:extLst>
              <a:ext uri="{FF2B5EF4-FFF2-40B4-BE49-F238E27FC236}">
                <a16:creationId xmlns:a16="http://schemas.microsoft.com/office/drawing/2014/main" id="{0C945BCB-A443-AFEF-B158-6BF4174E6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41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Nutrient Modeling Capabilities</a:t>
            </a:r>
          </a:p>
        </p:txBody>
      </p:sp>
      <p:pic>
        <p:nvPicPr>
          <p:cNvPr id="11" name="Picture 10" descr="A pixelated image of a snake&#10;&#10;Description automatically generated">
            <a:extLst>
              <a:ext uri="{FF2B5EF4-FFF2-40B4-BE49-F238E27FC236}">
                <a16:creationId xmlns:a16="http://schemas.microsoft.com/office/drawing/2014/main" id="{036215C3-BFF6-C47C-48D9-0FB6B3113E17}"/>
              </a:ext>
            </a:extLst>
          </p:cNvPr>
          <p:cNvPicPr>
            <a:picLocks noChangeAspect="1"/>
          </p:cNvPicPr>
          <p:nvPr/>
        </p:nvPicPr>
        <p:blipFill>
          <a:blip r:embed="rId3"/>
          <a:stretch>
            <a:fillRect/>
          </a:stretch>
        </p:blipFill>
        <p:spPr>
          <a:xfrm>
            <a:off x="682064" y="3287238"/>
            <a:ext cx="2468880" cy="2367419"/>
          </a:xfrm>
          <a:prstGeom prst="rect">
            <a:avLst/>
          </a:prstGeom>
        </p:spPr>
      </p:pic>
      <p:pic>
        <p:nvPicPr>
          <p:cNvPr id="16" name="Picture 15" descr="A graph with a line drawn on it&#10;&#10;Description automatically generated">
            <a:extLst>
              <a:ext uri="{FF2B5EF4-FFF2-40B4-BE49-F238E27FC236}">
                <a16:creationId xmlns:a16="http://schemas.microsoft.com/office/drawing/2014/main" id="{7EE9CC87-8C86-F644-299B-3434152B35C6}"/>
              </a:ext>
            </a:extLst>
          </p:cNvPr>
          <p:cNvPicPr>
            <a:picLocks noChangeAspect="1"/>
          </p:cNvPicPr>
          <p:nvPr/>
        </p:nvPicPr>
        <p:blipFill>
          <a:blip r:embed="rId4"/>
          <a:stretch>
            <a:fillRect/>
          </a:stretch>
        </p:blipFill>
        <p:spPr>
          <a:xfrm>
            <a:off x="393140" y="818335"/>
            <a:ext cx="2807726" cy="2243429"/>
          </a:xfrm>
          <a:prstGeom prst="rect">
            <a:avLst/>
          </a:prstGeom>
        </p:spPr>
      </p:pic>
      <p:pic>
        <p:nvPicPr>
          <p:cNvPr id="18" name="Picture 17" descr="A blue and yellow pixelated snake&#10;&#10;Description automatically generated">
            <a:extLst>
              <a:ext uri="{FF2B5EF4-FFF2-40B4-BE49-F238E27FC236}">
                <a16:creationId xmlns:a16="http://schemas.microsoft.com/office/drawing/2014/main" id="{F661BADE-D657-EB08-A4B9-5BB92617932D}"/>
              </a:ext>
            </a:extLst>
          </p:cNvPr>
          <p:cNvPicPr>
            <a:picLocks noChangeAspect="1"/>
          </p:cNvPicPr>
          <p:nvPr/>
        </p:nvPicPr>
        <p:blipFill>
          <a:blip r:embed="rId5"/>
          <a:stretch>
            <a:fillRect/>
          </a:stretch>
        </p:blipFill>
        <p:spPr>
          <a:xfrm>
            <a:off x="3468184" y="3291615"/>
            <a:ext cx="2468880" cy="2367419"/>
          </a:xfrm>
          <a:prstGeom prst="rect">
            <a:avLst/>
          </a:prstGeom>
        </p:spPr>
      </p:pic>
      <p:pic>
        <p:nvPicPr>
          <p:cNvPr id="20" name="Picture 19" descr="A graph with a line&#10;&#10;Description automatically generated">
            <a:extLst>
              <a:ext uri="{FF2B5EF4-FFF2-40B4-BE49-F238E27FC236}">
                <a16:creationId xmlns:a16="http://schemas.microsoft.com/office/drawing/2014/main" id="{09FB7C2F-9924-7625-03F1-3A08D8FF6443}"/>
              </a:ext>
            </a:extLst>
          </p:cNvPr>
          <p:cNvPicPr>
            <a:picLocks noChangeAspect="1"/>
          </p:cNvPicPr>
          <p:nvPr/>
        </p:nvPicPr>
        <p:blipFill>
          <a:blip r:embed="rId6"/>
          <a:stretch>
            <a:fillRect/>
          </a:stretch>
        </p:blipFill>
        <p:spPr>
          <a:xfrm>
            <a:off x="3200866" y="818337"/>
            <a:ext cx="2807725" cy="2243427"/>
          </a:xfrm>
          <a:prstGeom prst="rect">
            <a:avLst/>
          </a:prstGeom>
        </p:spPr>
      </p:pic>
      <p:pic>
        <p:nvPicPr>
          <p:cNvPr id="22" name="Picture 21" descr="A pixelated image of a snake&#10;&#10;Description automatically generated">
            <a:extLst>
              <a:ext uri="{FF2B5EF4-FFF2-40B4-BE49-F238E27FC236}">
                <a16:creationId xmlns:a16="http://schemas.microsoft.com/office/drawing/2014/main" id="{8BC9848D-5C03-3E3B-EDE5-CCB0B207BE15}"/>
              </a:ext>
            </a:extLst>
          </p:cNvPr>
          <p:cNvPicPr>
            <a:picLocks noChangeAspect="1"/>
          </p:cNvPicPr>
          <p:nvPr/>
        </p:nvPicPr>
        <p:blipFill>
          <a:blip r:embed="rId7"/>
          <a:stretch>
            <a:fillRect/>
          </a:stretch>
        </p:blipFill>
        <p:spPr>
          <a:xfrm>
            <a:off x="6351720" y="3277635"/>
            <a:ext cx="2468880" cy="2367419"/>
          </a:xfrm>
          <a:prstGeom prst="rect">
            <a:avLst/>
          </a:prstGeom>
        </p:spPr>
      </p:pic>
      <p:pic>
        <p:nvPicPr>
          <p:cNvPr id="24" name="Picture 23" descr="A graph with numbers and a line&#10;&#10;Description automatically generated">
            <a:extLst>
              <a:ext uri="{FF2B5EF4-FFF2-40B4-BE49-F238E27FC236}">
                <a16:creationId xmlns:a16="http://schemas.microsoft.com/office/drawing/2014/main" id="{B1907905-D622-8132-BC12-91262BFFF169}"/>
              </a:ext>
            </a:extLst>
          </p:cNvPr>
          <p:cNvPicPr>
            <a:picLocks noChangeAspect="1"/>
          </p:cNvPicPr>
          <p:nvPr/>
        </p:nvPicPr>
        <p:blipFill>
          <a:blip r:embed="rId8"/>
          <a:stretch>
            <a:fillRect/>
          </a:stretch>
        </p:blipFill>
        <p:spPr>
          <a:xfrm>
            <a:off x="6015318" y="818334"/>
            <a:ext cx="2851890" cy="2240280"/>
          </a:xfrm>
          <a:prstGeom prst="rect">
            <a:avLst/>
          </a:prstGeom>
        </p:spPr>
      </p:pic>
      <p:pic>
        <p:nvPicPr>
          <p:cNvPr id="26" name="Picture 25" descr="A pixelated snake with a blue and yellow center&#10;&#10;Description automatically generated">
            <a:extLst>
              <a:ext uri="{FF2B5EF4-FFF2-40B4-BE49-F238E27FC236}">
                <a16:creationId xmlns:a16="http://schemas.microsoft.com/office/drawing/2014/main" id="{106D8A05-B06D-3DA4-55EE-B8DD32CFA143}"/>
              </a:ext>
            </a:extLst>
          </p:cNvPr>
          <p:cNvPicPr>
            <a:picLocks noChangeAspect="1"/>
          </p:cNvPicPr>
          <p:nvPr/>
        </p:nvPicPr>
        <p:blipFill>
          <a:blip r:embed="rId9"/>
          <a:stretch>
            <a:fillRect/>
          </a:stretch>
        </p:blipFill>
        <p:spPr>
          <a:xfrm>
            <a:off x="9157024" y="3277634"/>
            <a:ext cx="2468880" cy="2367420"/>
          </a:xfrm>
          <a:prstGeom prst="rect">
            <a:avLst/>
          </a:prstGeom>
        </p:spPr>
      </p:pic>
      <p:pic>
        <p:nvPicPr>
          <p:cNvPr id="28" name="Picture 27" descr="A graph of a line&#10;&#10;Description automatically generated">
            <a:extLst>
              <a:ext uri="{FF2B5EF4-FFF2-40B4-BE49-F238E27FC236}">
                <a16:creationId xmlns:a16="http://schemas.microsoft.com/office/drawing/2014/main" id="{D7246A7E-B158-B7E5-7A24-40781F68EACF}"/>
              </a:ext>
            </a:extLst>
          </p:cNvPr>
          <p:cNvPicPr>
            <a:picLocks noChangeAspect="1"/>
          </p:cNvPicPr>
          <p:nvPr/>
        </p:nvPicPr>
        <p:blipFill>
          <a:blip r:embed="rId10"/>
          <a:stretch>
            <a:fillRect/>
          </a:stretch>
        </p:blipFill>
        <p:spPr>
          <a:xfrm>
            <a:off x="8903725" y="825380"/>
            <a:ext cx="2787532" cy="2238265"/>
          </a:xfrm>
          <a:prstGeom prst="rect">
            <a:avLst/>
          </a:prstGeom>
        </p:spPr>
      </p:pic>
      <p:sp>
        <p:nvSpPr>
          <p:cNvPr id="29" name="TextBox 28">
            <a:extLst>
              <a:ext uri="{FF2B5EF4-FFF2-40B4-BE49-F238E27FC236}">
                <a16:creationId xmlns:a16="http://schemas.microsoft.com/office/drawing/2014/main" id="{54ABC33F-4706-F555-09B7-B8C8664D529A}"/>
              </a:ext>
            </a:extLst>
          </p:cNvPr>
          <p:cNvSpPr txBox="1"/>
          <p:nvPr/>
        </p:nvSpPr>
        <p:spPr>
          <a:xfrm>
            <a:off x="794730" y="5671715"/>
            <a:ext cx="2243547" cy="338554"/>
          </a:xfrm>
          <a:prstGeom prst="rect">
            <a:avLst/>
          </a:prstGeom>
          <a:noFill/>
        </p:spPr>
        <p:txBody>
          <a:bodyPr wrap="square" rtlCol="0">
            <a:spAutoFit/>
          </a:bodyPr>
          <a:lstStyle/>
          <a:p>
            <a:pPr algn="ctr"/>
            <a:r>
              <a:rPr lang="en-US" sz="1600" dirty="0"/>
              <a:t>Dissolved Oxygen</a:t>
            </a:r>
          </a:p>
        </p:txBody>
      </p:sp>
      <p:sp>
        <p:nvSpPr>
          <p:cNvPr id="32" name="TextBox 31">
            <a:extLst>
              <a:ext uri="{FF2B5EF4-FFF2-40B4-BE49-F238E27FC236}">
                <a16:creationId xmlns:a16="http://schemas.microsoft.com/office/drawing/2014/main" id="{35E55A14-F690-C6BD-4E14-CC8AAC595641}"/>
              </a:ext>
            </a:extLst>
          </p:cNvPr>
          <p:cNvSpPr txBox="1"/>
          <p:nvPr/>
        </p:nvSpPr>
        <p:spPr>
          <a:xfrm>
            <a:off x="3589829" y="5671715"/>
            <a:ext cx="2243547" cy="338554"/>
          </a:xfrm>
          <a:prstGeom prst="rect">
            <a:avLst/>
          </a:prstGeom>
          <a:noFill/>
        </p:spPr>
        <p:txBody>
          <a:bodyPr wrap="square" rtlCol="0">
            <a:spAutoFit/>
          </a:bodyPr>
          <a:lstStyle/>
          <a:p>
            <a:pPr algn="ctr"/>
            <a:r>
              <a:rPr lang="en-US" sz="1600" dirty="0"/>
              <a:t>Ammonia (NH</a:t>
            </a:r>
            <a:r>
              <a:rPr lang="en-US" sz="1600" baseline="-25000" dirty="0"/>
              <a:t>4</a:t>
            </a:r>
            <a:r>
              <a:rPr lang="en-US" sz="1600" dirty="0"/>
              <a:t>)</a:t>
            </a:r>
          </a:p>
        </p:txBody>
      </p:sp>
      <p:sp>
        <p:nvSpPr>
          <p:cNvPr id="33" name="TextBox 32">
            <a:extLst>
              <a:ext uri="{FF2B5EF4-FFF2-40B4-BE49-F238E27FC236}">
                <a16:creationId xmlns:a16="http://schemas.microsoft.com/office/drawing/2014/main" id="{3FFB34DD-CCDE-85AD-F3F8-AA3CEFB388D1}"/>
              </a:ext>
            </a:extLst>
          </p:cNvPr>
          <p:cNvSpPr txBox="1"/>
          <p:nvPr/>
        </p:nvSpPr>
        <p:spPr>
          <a:xfrm>
            <a:off x="6461989" y="5668378"/>
            <a:ext cx="2243547" cy="338554"/>
          </a:xfrm>
          <a:prstGeom prst="rect">
            <a:avLst/>
          </a:prstGeom>
          <a:noFill/>
        </p:spPr>
        <p:txBody>
          <a:bodyPr wrap="square" rtlCol="0">
            <a:spAutoFit/>
          </a:bodyPr>
          <a:lstStyle/>
          <a:p>
            <a:pPr algn="ctr"/>
            <a:r>
              <a:rPr lang="en-US" sz="1600" dirty="0"/>
              <a:t>Nitrate (NO</a:t>
            </a:r>
            <a:r>
              <a:rPr lang="en-US" sz="1600" baseline="-25000" dirty="0"/>
              <a:t>3</a:t>
            </a:r>
            <a:r>
              <a:rPr lang="en-US" sz="1600" dirty="0"/>
              <a:t>)</a:t>
            </a:r>
          </a:p>
        </p:txBody>
      </p:sp>
      <p:sp>
        <p:nvSpPr>
          <p:cNvPr id="34" name="TextBox 33">
            <a:extLst>
              <a:ext uri="{FF2B5EF4-FFF2-40B4-BE49-F238E27FC236}">
                <a16:creationId xmlns:a16="http://schemas.microsoft.com/office/drawing/2014/main" id="{38B28BAD-C139-F216-B61C-351BB26A7A08}"/>
              </a:ext>
            </a:extLst>
          </p:cNvPr>
          <p:cNvSpPr txBox="1"/>
          <p:nvPr/>
        </p:nvSpPr>
        <p:spPr>
          <a:xfrm>
            <a:off x="9294467" y="5668378"/>
            <a:ext cx="2243547" cy="584775"/>
          </a:xfrm>
          <a:prstGeom prst="rect">
            <a:avLst/>
          </a:prstGeom>
          <a:noFill/>
        </p:spPr>
        <p:txBody>
          <a:bodyPr wrap="square" rtlCol="0">
            <a:spAutoFit/>
          </a:bodyPr>
          <a:lstStyle/>
          <a:p>
            <a:pPr algn="ctr"/>
            <a:r>
              <a:rPr lang="en-US" sz="1600" dirty="0"/>
              <a:t>Total Inorganic Phosphorus (TIP)</a:t>
            </a:r>
          </a:p>
        </p:txBody>
      </p:sp>
    </p:spTree>
    <p:extLst>
      <p:ext uri="{BB962C8B-B14F-4D97-AF65-F5344CB8AC3E}">
        <p14:creationId xmlns:p14="http://schemas.microsoft.com/office/powerpoint/2010/main" val="219555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1619"/>
            <a:ext cx="11817927" cy="76940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 Example:</a:t>
            </a:r>
            <a:br>
              <a:rPr lang="en-US" sz="2400" kern="1200" dirty="0">
                <a:solidFill>
                  <a:schemeClr val="tx1"/>
                </a:solidFill>
                <a:latin typeface="Arial" pitchFamily="34" charset="0"/>
                <a:ea typeface="+mn-ea"/>
                <a:cs typeface="+mn-cs"/>
              </a:rPr>
            </a:br>
            <a:r>
              <a:rPr lang="en-US" sz="2000" kern="1200" dirty="0">
                <a:solidFill>
                  <a:schemeClr val="tx1"/>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97153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200" b="1" dirty="0"/>
              <a:t>Hydro-Ecological Salt Marsh Model (Task 11)</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6858000" cy="5414963"/>
          </a:xfrm>
        </p:spPr>
        <p:txBody>
          <a:bodyPr>
            <a:noAutofit/>
          </a:bodyPr>
          <a:lstStyle/>
          <a:p>
            <a:pPr marL="0" indent="0">
              <a:lnSpc>
                <a:spcPct val="120000"/>
              </a:lnSpc>
              <a:spcBef>
                <a:spcPts val="0"/>
              </a:spcBef>
              <a:buNone/>
            </a:pPr>
            <a:r>
              <a:rPr lang="en-US" sz="1800" b="1" dirty="0"/>
              <a:t>Long-Term Goal: </a:t>
            </a:r>
            <a:r>
              <a:rPr lang="en-US" sz="1800" dirty="0"/>
              <a:t>Inform design guidelines for constructed salt marshes NNBF for specific performance levels of wave attenuation, erosion reduction, and habitat creation.</a:t>
            </a:r>
          </a:p>
          <a:p>
            <a:pPr marL="0" indent="0">
              <a:lnSpc>
                <a:spcPct val="120000"/>
              </a:lnSpc>
              <a:spcBef>
                <a:spcPts val="0"/>
              </a:spcBef>
              <a:buNone/>
            </a:pPr>
            <a:endParaRPr lang="en-US" sz="1800" dirty="0"/>
          </a:p>
          <a:p>
            <a:pPr marL="0" indent="0">
              <a:lnSpc>
                <a:spcPct val="120000"/>
              </a:lnSpc>
              <a:spcBef>
                <a:spcPts val="0"/>
              </a:spcBef>
              <a:buNone/>
            </a:pPr>
            <a:r>
              <a:rPr lang="en-US" sz="1800" b="1" dirty="0"/>
              <a:t>Objective: Develop a “unit” salt marsh model that can demonstrate how to:</a:t>
            </a:r>
            <a:endParaRPr lang="en-US" sz="1800" dirty="0"/>
          </a:p>
          <a:p>
            <a:pPr>
              <a:lnSpc>
                <a:spcPct val="120000"/>
              </a:lnSpc>
              <a:spcBef>
                <a:spcPts val="0"/>
              </a:spcBef>
            </a:pPr>
            <a:r>
              <a:rPr lang="en-US" sz="1800" dirty="0"/>
              <a:t>Design salt marshes for specific performance objective(s) that are robust to range of potential future sea level and sediment input conditions</a:t>
            </a:r>
          </a:p>
          <a:p>
            <a:pPr>
              <a:lnSpc>
                <a:spcPct val="120000"/>
              </a:lnSpc>
              <a:spcBef>
                <a:spcPts val="0"/>
              </a:spcBef>
            </a:pPr>
            <a:r>
              <a:rPr lang="en-US" sz="1800" dirty="0"/>
              <a:t>Quantify performance using measurable performance metric(s)</a:t>
            </a:r>
          </a:p>
          <a:p>
            <a:pPr>
              <a:lnSpc>
                <a:spcPct val="120000"/>
              </a:lnSpc>
              <a:spcBef>
                <a:spcPts val="0"/>
              </a:spcBef>
            </a:pPr>
            <a:r>
              <a:rPr lang="en-US" sz="1800" dirty="0"/>
              <a:t>Identify those marsh parameters (e.g., platform depth, vegetation species dominance, etc.) to which performance is most sensitive to.</a:t>
            </a:r>
          </a:p>
          <a:p>
            <a:pPr>
              <a:lnSpc>
                <a:spcPct val="120000"/>
              </a:lnSpc>
              <a:spcBef>
                <a:spcPts val="0"/>
              </a:spcBef>
            </a:pPr>
            <a:r>
              <a:rPr lang="en-US" sz="1800" dirty="0"/>
              <a:t>Lead to the development of generalized salt marsh model design guidelines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23</a:t>
            </a:fld>
            <a:endParaRPr lang="en-US" sz="1000">
              <a:solidFill>
                <a:schemeClr val="tx1">
                  <a:lumMod val="75000"/>
                  <a:lumOff val="25000"/>
                </a:schemeClr>
              </a:solidFill>
              <a:latin typeface="Calibri" panose="020F0502020204030204"/>
            </a:endParaRPr>
          </a:p>
        </p:txBody>
      </p:sp>
      <p:pic>
        <p:nvPicPr>
          <p:cNvPr id="2" name="Picture 2">
            <a:extLst>
              <a:ext uri="{FF2B5EF4-FFF2-40B4-BE49-F238E27FC236}">
                <a16:creationId xmlns:a16="http://schemas.microsoft.com/office/drawing/2014/main" id="{56FE6590-C750-543C-CC5C-63D2A6AC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4141" y="3569558"/>
            <a:ext cx="4078941"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3F5757-46D1-FF23-5472-5E281BEAE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850" y="848059"/>
            <a:ext cx="4106750"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1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Salt Marsh Model: Design</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199" y="838200"/>
            <a:ext cx="2895601" cy="1477328"/>
          </a:xfrm>
        </p:spPr>
        <p:txBody>
          <a:bodyPr wrap="square">
            <a:spAutoFit/>
          </a:bodyPr>
          <a:lstStyle/>
          <a:p>
            <a:pPr>
              <a:lnSpc>
                <a:spcPct val="100000"/>
              </a:lnSpc>
              <a:spcBef>
                <a:spcPts val="0"/>
              </a:spcBef>
            </a:pPr>
            <a:r>
              <a:rPr lang="en-US" sz="1800" dirty="0">
                <a:solidFill>
                  <a:srgbClr val="1D1D1D"/>
                </a:solidFill>
                <a:latin typeface="Calibri" panose="020F0502020204030204" pitchFamily="34" charset="0"/>
              </a:rPr>
              <a:t>Flow diagram of our complete salt marsh model</a:t>
            </a:r>
          </a:p>
          <a:p>
            <a:pPr>
              <a:lnSpc>
                <a:spcPct val="100000"/>
              </a:lnSpc>
              <a:spcBef>
                <a:spcPts val="0"/>
              </a:spcBef>
            </a:pPr>
            <a:r>
              <a:rPr lang="en-US" sz="1800" dirty="0">
                <a:solidFill>
                  <a:srgbClr val="1D1D1D"/>
                </a:solidFill>
                <a:latin typeface="Calibri" panose="020F0502020204030204" pitchFamily="34" charset="0"/>
              </a:rPr>
              <a:t>Performance metrics we are computing</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24</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889DB652-9396-950A-E8FF-82FBF52CBEAC}"/>
              </a:ext>
            </a:extLst>
          </p:cNvPr>
          <p:cNvPicPr>
            <a:picLocks noChangeAspect="1"/>
          </p:cNvPicPr>
          <p:nvPr/>
        </p:nvPicPr>
        <p:blipFill>
          <a:blip r:embed="rId2"/>
          <a:stretch>
            <a:fillRect/>
          </a:stretch>
        </p:blipFill>
        <p:spPr>
          <a:xfrm>
            <a:off x="3276600" y="829285"/>
            <a:ext cx="8040999" cy="5342915"/>
          </a:xfrm>
          <a:prstGeom prst="rect">
            <a:avLst/>
          </a:prstGeom>
          <a:ln w="3175">
            <a:solidFill>
              <a:schemeClr val="tx1"/>
            </a:solidFill>
          </a:ln>
        </p:spPr>
      </p:pic>
    </p:spTree>
    <p:extLst>
      <p:ext uri="{BB962C8B-B14F-4D97-AF65-F5344CB8AC3E}">
        <p14:creationId xmlns:p14="http://schemas.microsoft.com/office/powerpoint/2010/main" val="111042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8200"/>
            <a:ext cx="6019800" cy="3061736"/>
          </a:xfrm>
        </p:spPr>
        <p:txBody>
          <a:bodyPr wrap="square">
            <a:spAutoFit/>
          </a:bodyPr>
          <a:lstStyle/>
          <a:p>
            <a:pPr marL="0" indent="0">
              <a:lnSpc>
                <a:spcPct val="120000"/>
              </a:lnSpc>
              <a:spcBef>
                <a:spcPts val="0"/>
              </a:spcBef>
              <a:buNone/>
            </a:pPr>
            <a:r>
              <a:rPr lang="en-US" sz="1800" b="1" dirty="0">
                <a:solidFill>
                  <a:srgbClr val="1D1D1D"/>
                </a:solidFill>
                <a:latin typeface="Calibri" panose="020F0502020204030204" pitchFamily="34" charset="0"/>
              </a:rPr>
              <a:t>Case Study Site: Dotson Family Marsh, San Pablo Bay</a:t>
            </a:r>
            <a:endParaRPr lang="en-US" sz="1800" dirty="0">
              <a:solidFill>
                <a:srgbClr val="1D1D1D"/>
              </a:solidFill>
              <a:latin typeface="Calibri" panose="020F0502020204030204" pitchFamily="34" charset="0"/>
            </a:endParaRPr>
          </a:p>
          <a:p>
            <a:pPr>
              <a:lnSpc>
                <a:spcPct val="120000"/>
              </a:lnSpc>
              <a:spcBef>
                <a:spcPts val="0"/>
              </a:spcBef>
            </a:pPr>
            <a:r>
              <a:rPr lang="en-US" sz="1800" dirty="0">
                <a:solidFill>
                  <a:srgbClr val="1D1D1D"/>
                </a:solidFill>
                <a:latin typeface="Calibri" panose="020F0502020204030204" pitchFamily="34" charset="0"/>
              </a:rPr>
              <a:t>The Dotson Family Marsh is a 238-acre (96 ha) regional park on San Pablo Bay in the East San Francisco Bay Area city of Richmond, California.</a:t>
            </a:r>
          </a:p>
          <a:p>
            <a:pPr>
              <a:lnSpc>
                <a:spcPct val="120000"/>
              </a:lnSpc>
              <a:spcBef>
                <a:spcPts val="0"/>
              </a:spcBef>
            </a:pPr>
            <a:r>
              <a:rPr lang="en-US" sz="1800" dirty="0">
                <a:solidFill>
                  <a:srgbClr val="1D1D1D"/>
                </a:solidFill>
                <a:latin typeface="Calibri" panose="020F0502020204030204" pitchFamily="34" charset="0"/>
              </a:rPr>
              <a:t>In 2009 the East Bay Regional Parks District acquired the marsh site, adding it to Point Pinole Regional Shoreline.</a:t>
            </a:r>
          </a:p>
          <a:p>
            <a:pPr>
              <a:lnSpc>
                <a:spcPct val="120000"/>
              </a:lnSpc>
              <a:spcBef>
                <a:spcPts val="0"/>
              </a:spcBef>
            </a:pPr>
            <a:r>
              <a:rPr lang="en-US" sz="1800" dirty="0">
                <a:solidFill>
                  <a:srgbClr val="1D1D1D"/>
                </a:solidFill>
                <a:latin typeface="Calibri" panose="020F0502020204030204" pitchFamily="34" charset="0"/>
              </a:rPr>
              <a:t>A habitat restoration plan for 60 acres of wetlands and 90 acres of California coastal prairie was subsequently approved.</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25</a:t>
            </a:fld>
            <a:endParaRPr lang="en-US" sz="1000">
              <a:solidFill>
                <a:schemeClr val="tx1">
                  <a:lumMod val="75000"/>
                  <a:lumOff val="25000"/>
                </a:schemeClr>
              </a:solidFill>
              <a:latin typeface="Calibri" panose="020F0502020204030204"/>
            </a:endParaRPr>
          </a:p>
        </p:txBody>
      </p:sp>
      <p:pic>
        <p:nvPicPr>
          <p:cNvPr id="1026" name="Picture 2" descr="undefined">
            <a:extLst>
              <a:ext uri="{FF2B5EF4-FFF2-40B4-BE49-F238E27FC236}">
                <a16:creationId xmlns:a16="http://schemas.microsoft.com/office/drawing/2014/main" id="{70C36913-6D46-7720-9F1D-CD16C371C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895349"/>
            <a:ext cx="5105400" cy="3829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11AE11-8ECC-C9AE-9E48-D91926CE2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55" y="3648609"/>
            <a:ext cx="4417345" cy="259979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348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553200" y="5124271"/>
            <a:ext cx="4661626" cy="1200329"/>
          </a:xfrm>
        </p:spPr>
        <p:txBody>
          <a:bodyPr wrap="square">
            <a:spAutoFit/>
          </a:bodyPr>
          <a:lstStyle/>
          <a:p>
            <a:pPr marL="0" indent="0">
              <a:lnSpc>
                <a:spcPct val="100000"/>
              </a:lnSpc>
              <a:spcBef>
                <a:spcPts val="0"/>
              </a:spcBef>
              <a:buNone/>
            </a:pPr>
            <a:r>
              <a:rPr lang="en-US" sz="1800" dirty="0">
                <a:solidFill>
                  <a:srgbClr val="1D1D1D"/>
                </a:solidFill>
                <a:latin typeface="Calibri" panose="020F0502020204030204" pitchFamily="34" charset="0"/>
              </a:rPr>
              <a:t>Vegetation coverage, Dotson Family Marsh</a:t>
            </a:r>
          </a:p>
          <a:p>
            <a:pPr>
              <a:lnSpc>
                <a:spcPct val="100000"/>
              </a:lnSpc>
              <a:spcBef>
                <a:spcPts val="0"/>
              </a:spcBef>
            </a:pPr>
            <a:r>
              <a:rPr lang="en-US" sz="1800" dirty="0">
                <a:solidFill>
                  <a:srgbClr val="1D1D1D"/>
                </a:solidFill>
                <a:latin typeface="Calibri" panose="020F0502020204030204" pitchFamily="34" charset="0"/>
              </a:rPr>
              <a:t>The colors represent different species.</a:t>
            </a:r>
          </a:p>
          <a:p>
            <a:pPr>
              <a:lnSpc>
                <a:spcPct val="100000"/>
              </a:lnSpc>
              <a:spcBef>
                <a:spcPts val="0"/>
              </a:spcBef>
            </a:pPr>
            <a:r>
              <a:rPr lang="en-US" sz="1800" dirty="0">
                <a:solidFill>
                  <a:srgbClr val="1D1D1D"/>
                </a:solidFill>
                <a:latin typeface="Calibri" panose="020F0502020204030204" pitchFamily="34" charset="0"/>
              </a:rPr>
              <a:t>The site started out with no vegetation. This snapshot is a few years after installation.</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26</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A4ED802A-E48A-A751-8947-7949DA61E94B}"/>
              </a:ext>
            </a:extLst>
          </p:cNvPr>
          <p:cNvPicPr>
            <a:picLocks noChangeAspect="1"/>
          </p:cNvPicPr>
          <p:nvPr/>
        </p:nvPicPr>
        <p:blipFill>
          <a:blip r:embed="rId2"/>
          <a:stretch>
            <a:fillRect/>
          </a:stretch>
        </p:blipFill>
        <p:spPr>
          <a:xfrm>
            <a:off x="6553200" y="838203"/>
            <a:ext cx="4661625" cy="4302201"/>
          </a:xfrm>
          <a:prstGeom prst="rect">
            <a:avLst/>
          </a:prstGeom>
        </p:spPr>
      </p:pic>
      <p:pic>
        <p:nvPicPr>
          <p:cNvPr id="5" name="Picture 4">
            <a:extLst>
              <a:ext uri="{FF2B5EF4-FFF2-40B4-BE49-F238E27FC236}">
                <a16:creationId xmlns:a16="http://schemas.microsoft.com/office/drawing/2014/main" id="{04045FB2-043B-C81C-791A-B3991164F503}"/>
              </a:ext>
            </a:extLst>
          </p:cNvPr>
          <p:cNvPicPr>
            <a:picLocks noChangeAspect="1"/>
          </p:cNvPicPr>
          <p:nvPr/>
        </p:nvPicPr>
        <p:blipFill>
          <a:blip r:embed="rId3"/>
          <a:stretch>
            <a:fillRect/>
          </a:stretch>
        </p:blipFill>
        <p:spPr>
          <a:xfrm>
            <a:off x="1053375" y="838203"/>
            <a:ext cx="4661625" cy="4842142"/>
          </a:xfrm>
          <a:prstGeom prst="rect">
            <a:avLst/>
          </a:prstGeom>
        </p:spPr>
      </p:pic>
      <p:sp>
        <p:nvSpPr>
          <p:cNvPr id="7" name="Content Placeholder 3">
            <a:extLst>
              <a:ext uri="{FF2B5EF4-FFF2-40B4-BE49-F238E27FC236}">
                <a16:creationId xmlns:a16="http://schemas.microsoft.com/office/drawing/2014/main" id="{EDE2C2C1-744A-CF86-B9E7-8DEBBBADDD9D}"/>
              </a:ext>
            </a:extLst>
          </p:cNvPr>
          <p:cNvSpPr txBox="1">
            <a:spLocks/>
          </p:cNvSpPr>
          <p:nvPr/>
        </p:nvSpPr>
        <p:spPr>
          <a:xfrm>
            <a:off x="1490365" y="5715000"/>
            <a:ext cx="3754010" cy="3693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800" dirty="0">
                <a:solidFill>
                  <a:srgbClr val="1D1D1D"/>
                </a:solidFill>
                <a:latin typeface="Calibri" panose="020F0502020204030204" pitchFamily="34" charset="0"/>
              </a:rPr>
              <a:t>Elevations, Dotson Family Marsh</a:t>
            </a:r>
          </a:p>
        </p:txBody>
      </p:sp>
    </p:spTree>
    <p:extLst>
      <p:ext uri="{BB962C8B-B14F-4D97-AF65-F5344CB8AC3E}">
        <p14:creationId xmlns:p14="http://schemas.microsoft.com/office/powerpoint/2010/main" val="346878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09600" y="1023878"/>
            <a:ext cx="4495800" cy="2246769"/>
          </a:xfrm>
        </p:spPr>
        <p:txBody>
          <a:bodyPr wrap="square">
            <a:spAutoFit/>
          </a:bodyPr>
          <a:lstStyle/>
          <a:p>
            <a:pPr>
              <a:lnSpc>
                <a:spcPct val="100000"/>
              </a:lnSpc>
              <a:spcBef>
                <a:spcPts val="0"/>
              </a:spcBef>
            </a:pPr>
            <a:r>
              <a:rPr lang="en-US" sz="2000" dirty="0">
                <a:solidFill>
                  <a:srgbClr val="1D1D1D"/>
                </a:solidFill>
                <a:latin typeface="Calibri" panose="020F0502020204030204" pitchFamily="34" charset="0"/>
              </a:rPr>
              <a:t>Map showing the larger model (Nederhoff et al. 2021) that we nested our salt marsh model into.</a:t>
            </a:r>
          </a:p>
          <a:p>
            <a:pPr>
              <a:lnSpc>
                <a:spcPct val="100000"/>
              </a:lnSpc>
              <a:spcBef>
                <a:spcPts val="0"/>
              </a:spcBef>
            </a:pPr>
            <a:r>
              <a:rPr lang="en-US" sz="2000" dirty="0">
                <a:solidFill>
                  <a:srgbClr val="1D1D1D"/>
                </a:solidFill>
                <a:latin typeface="Calibri" panose="020F0502020204030204" pitchFamily="34" charset="0"/>
              </a:rPr>
              <a:t>This larger model will be used to generate water level and wave boundary conditions for our smaller salt marsh model.</a:t>
            </a:r>
            <a:endParaRPr lang="en-US" dirty="0"/>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27</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C3534ABC-0E54-CBB7-772F-1857AA72D8FE}"/>
              </a:ext>
            </a:extLst>
          </p:cNvPr>
          <p:cNvPicPr>
            <a:picLocks noChangeAspect="1"/>
          </p:cNvPicPr>
          <p:nvPr/>
        </p:nvPicPr>
        <p:blipFill>
          <a:blip r:embed="rId2"/>
          <a:stretch>
            <a:fillRect/>
          </a:stretch>
        </p:blipFill>
        <p:spPr>
          <a:xfrm>
            <a:off x="5204624" y="1036726"/>
            <a:ext cx="6225376" cy="5135473"/>
          </a:xfrm>
          <a:prstGeom prst="rect">
            <a:avLst/>
          </a:prstGeom>
          <a:ln w="3175">
            <a:solidFill>
              <a:schemeClr val="tx1"/>
            </a:solidFill>
          </a:ln>
        </p:spPr>
      </p:pic>
    </p:spTree>
    <p:extLst>
      <p:ext uri="{BB962C8B-B14F-4D97-AF65-F5344CB8AC3E}">
        <p14:creationId xmlns:p14="http://schemas.microsoft.com/office/powerpoint/2010/main" val="228899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Hydro-Ecological Model Development</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6629400" cy="5414963"/>
          </a:xfrm>
        </p:spPr>
        <p:txBody>
          <a:bodyPr>
            <a:noAutofit/>
          </a:bodyPr>
          <a:lstStyle/>
          <a:p>
            <a:pPr>
              <a:lnSpc>
                <a:spcPct val="100000"/>
              </a:lnSpc>
              <a:spcBef>
                <a:spcPts val="0"/>
              </a:spcBef>
            </a:pPr>
            <a:r>
              <a:rPr lang="en-US" sz="1800" dirty="0"/>
              <a:t>Collaborating with Deltares and Drs. Matt Smith and Marriah Abellera (IWR) to explore the modeling of salt marshes with the goal of informing design for specific performance objectives.</a:t>
            </a:r>
          </a:p>
          <a:p>
            <a:pPr>
              <a:lnSpc>
                <a:spcPct val="100000"/>
              </a:lnSpc>
              <a:spcBef>
                <a:spcPts val="0"/>
              </a:spcBef>
            </a:pPr>
            <a:r>
              <a:rPr lang="en-US" sz="1800" dirty="0"/>
              <a:t>Completed prototype of the dynamic salt marsh model. It dynamically couples</a:t>
            </a:r>
          </a:p>
          <a:p>
            <a:pPr lvl="1">
              <a:lnSpc>
                <a:spcPct val="100000"/>
              </a:lnSpc>
              <a:spcBef>
                <a:spcPts val="0"/>
              </a:spcBef>
            </a:pPr>
            <a:r>
              <a:rPr lang="en-US" sz="1800" dirty="0"/>
              <a:t>Hydrodynamics (Delft3D)</a:t>
            </a:r>
          </a:p>
          <a:p>
            <a:pPr lvl="1">
              <a:lnSpc>
                <a:spcPct val="100000"/>
              </a:lnSpc>
              <a:spcBef>
                <a:spcPts val="0"/>
              </a:spcBef>
            </a:pPr>
            <a:r>
              <a:rPr lang="en-US" sz="1800" dirty="0"/>
              <a:t>Waves (Waves-D)</a:t>
            </a:r>
          </a:p>
          <a:p>
            <a:pPr lvl="1">
              <a:lnSpc>
                <a:spcPct val="100000"/>
              </a:lnSpc>
              <a:spcBef>
                <a:spcPts val="0"/>
              </a:spcBef>
            </a:pPr>
            <a:r>
              <a:rPr lang="en-US" sz="1800" dirty="0"/>
              <a:t>Vegetation (NBSDynamics)</a:t>
            </a:r>
          </a:p>
          <a:p>
            <a:pPr lvl="1">
              <a:lnSpc>
                <a:spcPct val="100000"/>
              </a:lnSpc>
              <a:spcBef>
                <a:spcPts val="0"/>
              </a:spcBef>
            </a:pPr>
            <a:r>
              <a:rPr lang="en-US" sz="1800" dirty="0"/>
              <a:t>Morphology (SEMIDEC)</a:t>
            </a:r>
          </a:p>
          <a:p>
            <a:pPr>
              <a:lnSpc>
                <a:spcPct val="100000"/>
              </a:lnSpc>
              <a:spcBef>
                <a:spcPts val="0"/>
              </a:spcBef>
            </a:pPr>
            <a:r>
              <a:rPr lang="en-US" sz="1800" dirty="0"/>
              <a:t>Working meeting with Deltares (in Delft) Oct 24-27, 2023:</a:t>
            </a:r>
          </a:p>
          <a:p>
            <a:pPr lvl="1">
              <a:lnSpc>
                <a:spcPct val="100000"/>
              </a:lnSpc>
              <a:spcBef>
                <a:spcPts val="0"/>
              </a:spcBef>
            </a:pPr>
            <a:r>
              <a:rPr lang="en-US" sz="1800" dirty="0"/>
              <a:t>Finalizing and linking the components of the salt marsh model (hydrodynamics + waves + sediment, morphology, and vegetation growth / death)</a:t>
            </a:r>
          </a:p>
          <a:p>
            <a:pPr>
              <a:lnSpc>
                <a:spcPct val="100000"/>
              </a:lnSpc>
              <a:spcBef>
                <a:spcPts val="0"/>
              </a:spcBef>
            </a:pPr>
            <a:r>
              <a:rPr lang="en-US" sz="1800" dirty="0"/>
              <a:t>Weekly meetings with Deltares Delft 3D experts to continue to make progress on the model</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28</a:t>
            </a:fld>
            <a:endParaRPr lang="en-US" sz="1000">
              <a:solidFill>
                <a:schemeClr val="tx1">
                  <a:lumMod val="75000"/>
                  <a:lumOff val="25000"/>
                </a:schemeClr>
              </a:solidFill>
              <a:latin typeface="Calibri" panose="020F0502020204030204"/>
            </a:endParaRPr>
          </a:p>
        </p:txBody>
      </p:sp>
      <p:pic>
        <p:nvPicPr>
          <p:cNvPr id="1028" name="Picture 4" descr="aerial view of marina">
            <a:extLst>
              <a:ext uri="{FF2B5EF4-FFF2-40B4-BE49-F238E27FC236}">
                <a16:creationId xmlns:a16="http://schemas.microsoft.com/office/drawing/2014/main" id="{408E6DB1-C27C-F1CD-7172-CD2C5F3F4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3FF63C6-85AA-632C-84FE-561004BB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25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79" y="147728"/>
            <a:ext cx="7337849" cy="813055"/>
          </a:xfrm>
        </p:spPr>
        <p:txBody>
          <a:bodyPr>
            <a:noAutofit/>
          </a:bodyPr>
          <a:lstStyle/>
          <a:p>
            <a:pPr algn="l"/>
            <a:r>
              <a:rPr lang="en-US" sz="2000" dirty="0"/>
              <a:t>Technical Exchange and Water Quality Modeling Training at Deltares (Delft, Netherlands)</a:t>
            </a:r>
            <a:br>
              <a:rPr lang="en-US" sz="2000" dirty="0"/>
            </a:br>
            <a:r>
              <a:rPr lang="en-US" sz="2000" dirty="0"/>
              <a:t>29 January – 9 February, 2024</a:t>
            </a:r>
            <a:endParaRPr lang="en-US" sz="2000" i="1" dirty="0"/>
          </a:p>
        </p:txBody>
      </p:sp>
      <p:sp>
        <p:nvSpPr>
          <p:cNvPr id="26" name="Text Placeholder 3"/>
          <p:cNvSpPr txBox="1">
            <a:spLocks/>
          </p:cNvSpPr>
          <p:nvPr/>
        </p:nvSpPr>
        <p:spPr bwMode="auto">
          <a:xfrm>
            <a:off x="188205" y="1875150"/>
            <a:ext cx="3797655" cy="2390626"/>
          </a:xfrm>
          <a:prstGeom prst="rect">
            <a:avLst/>
          </a:prstGeom>
          <a:noFill/>
          <a:ln w="9525">
            <a:no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a:ea typeface="+mn-ea"/>
                <a:cs typeface="Arial" charset="0"/>
              </a:rPr>
              <a:t>NATURE-BASED SOLUTIONS (NBS) &amp; SALT MARSH MODELING:</a:t>
            </a:r>
            <a:endParaRPr kumimoji="0" lang="en-US" sz="900" b="1" i="0" u="none" strike="noStrike" kern="1200" cap="none" spc="0" normalizeH="0" baseline="0" noProof="0" dirty="0">
              <a:ln>
                <a:noFill/>
              </a:ln>
              <a:solidFill>
                <a:srgbClr val="000000"/>
              </a:solidFill>
              <a:effectLst/>
              <a:uLnTx/>
              <a:uFillTx/>
              <a:latin typeface="Arial"/>
              <a:ea typeface="+mn-ea"/>
              <a:cs typeface="Arial" charset="0"/>
            </a:endParaRP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On 29 January 2024, Marriah Abellera (IWR) and Guillermo Mendoza (IWR) led a workshop on the development of an international manual for resilient planning and justification of NBS’s for flood and drought management.</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Participants included SMEs from Deltares, Rijkswaterstaat, </a:t>
            </a:r>
            <a:r>
              <a:rPr kumimoji="0" lang="en-US" sz="900" b="0" i="0" u="none" strike="noStrike" kern="1200" cap="none" spc="0" normalizeH="0" baseline="0" noProof="0" dirty="0" err="1">
                <a:ln>
                  <a:noFill/>
                </a:ln>
                <a:solidFill>
                  <a:srgbClr val="000000"/>
                </a:solidFill>
                <a:effectLst/>
                <a:uLnTx/>
                <a:uFillTx/>
                <a:latin typeface="Arial"/>
                <a:ea typeface="+mn-ea"/>
                <a:cs typeface="Arial" charset="0"/>
              </a:rPr>
              <a:t>TUDelft</a:t>
            </a:r>
            <a:r>
              <a:rPr kumimoji="0" lang="en-US" sz="900" b="0" i="0" u="none" strike="noStrike" kern="1200" cap="none" spc="0" normalizeH="0" baseline="0" noProof="0" dirty="0">
                <a:ln>
                  <a:noFill/>
                </a:ln>
                <a:solidFill>
                  <a:srgbClr val="000000"/>
                </a:solidFill>
                <a:effectLst/>
                <a:uLnTx/>
                <a:uFillTx/>
                <a:latin typeface="Arial"/>
                <a:ea typeface="+mn-ea"/>
                <a:cs typeface="Arial" charset="0"/>
              </a:rPr>
              <a:t>, Wageningen University, ARCADIS, Ecoshape, the World Bank, and USACE.</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From 30 Jan through 4 Feb, the USACE team including Marriah Abellera (IWR), Matt Smith (IWR), Jennifer Olszewski (ERDC), and John Kucharski (ERDC) met with Deltares SMEs to advance work on a salt marsh model being developed by USACE under the ACTIONS and SAGE programs.</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USACE team participated in a Delft 3D Water Quality Modeling training led by Deltares SMEs on Jan 31 and Feb 2. Methods learned in this training will go to inform the USACE salt marsh modeling effort.</a:t>
            </a:r>
          </a:p>
        </p:txBody>
      </p:sp>
      <p:sp>
        <p:nvSpPr>
          <p:cNvPr id="16" name="TextBox 15">
            <a:extLst>
              <a:ext uri="{FF2B5EF4-FFF2-40B4-BE49-F238E27FC236}">
                <a16:creationId xmlns:a16="http://schemas.microsoft.com/office/drawing/2014/main" id="{FC17E0AD-A687-4D21-B074-4DA1687035A5}"/>
              </a:ext>
            </a:extLst>
          </p:cNvPr>
          <p:cNvSpPr txBox="1"/>
          <p:nvPr/>
        </p:nvSpPr>
        <p:spPr>
          <a:xfrm>
            <a:off x="162371" y="1013223"/>
            <a:ext cx="11867258" cy="830997"/>
          </a:xfrm>
          <a:prstGeom prst="rect">
            <a:avLst/>
          </a:prstGeom>
          <a:solidFill>
            <a:srgbClr val="1F497D">
              <a:lumMod val="20000"/>
              <a:lumOff val="80000"/>
            </a:srgbClr>
          </a:solidFill>
          <a:effectLst>
            <a:softEdge rad="63500"/>
          </a:effectLst>
          <a:scene3d>
            <a:camera prst="orthographicFront"/>
            <a:lightRig rig="threePt" dir="t"/>
          </a:scene3d>
          <a:sp3d>
            <a:bevelT prst="relaxedInse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a:ea typeface="+mn-ea"/>
                <a:cs typeface="+mn-cs"/>
              </a:rPr>
              <a:t>USACE SMEs from the IWR and ERDC offices traveled to Delft, Netherlands to participate in multiple working meetings and technical exchange with Deltares (water resources research institute) and  Rijkswaterstaat (Netherlands Ministry of Infrastructure &amp; Water Management) SMEs. The USACE team participated in working meetings and a 2-day Delft3D water quality modeling training from Deltares SMEs in support of salt marsh modeling work under the </a:t>
            </a:r>
            <a:r>
              <a:rPr kumimoji="0" lang="en-US" sz="1200" b="0" i="1" u="none" strike="noStrike" kern="0" cap="none" spc="0" normalizeH="0" baseline="0" noProof="0">
                <a:ln>
                  <a:noFill/>
                </a:ln>
                <a:solidFill>
                  <a:prstClr val="black"/>
                </a:solidFill>
                <a:effectLst/>
                <a:uLnTx/>
                <a:uFillTx/>
                <a:latin typeface="Calibri"/>
                <a:ea typeface="+mn-ea"/>
                <a:cs typeface="+mn-cs"/>
              </a:rPr>
              <a:t>ACTIONS (ERDC) </a:t>
            </a:r>
            <a:r>
              <a:rPr kumimoji="0" lang="en-US" sz="1200" b="0" i="1" u="none" strike="noStrike" kern="0" cap="none" spc="0" normalizeH="0" baseline="0" noProof="0" dirty="0">
                <a:ln>
                  <a:noFill/>
                </a:ln>
                <a:solidFill>
                  <a:prstClr val="black"/>
                </a:solidFill>
                <a:effectLst/>
                <a:uLnTx/>
                <a:uFillTx/>
                <a:latin typeface="Calibri"/>
                <a:ea typeface="+mn-ea"/>
                <a:cs typeface="+mn-cs"/>
              </a:rPr>
              <a:t>and SAGE (IWR) programs. Other meetings topics included topics of long-term collaboration between the USACE and </a:t>
            </a:r>
            <a:r>
              <a:rPr kumimoji="0" lang="en-US" sz="1200" b="0" i="1" u="none" strike="noStrike" kern="1200" cap="none" spc="0" normalizeH="0" baseline="0" noProof="0" dirty="0">
                <a:ln>
                  <a:noFill/>
                </a:ln>
                <a:solidFill>
                  <a:srgbClr val="141615"/>
                </a:solidFill>
                <a:effectLst/>
                <a:uLnTx/>
                <a:uFillTx/>
                <a:latin typeface="Roboto" panose="020F0502020204030204" pitchFamily="2" charset="0"/>
                <a:ea typeface="+mn-ea"/>
                <a:cs typeface="+mn-cs"/>
              </a:rPr>
              <a:t>Rijkswaterstaat</a:t>
            </a:r>
            <a:r>
              <a:rPr kumimoji="0" lang="en-US" sz="1200" b="0" i="0" u="none" strike="noStrike" kern="1200" cap="none" spc="0" normalizeH="0" baseline="0" noProof="0" dirty="0">
                <a:ln>
                  <a:noFill/>
                </a:ln>
                <a:solidFill>
                  <a:srgbClr val="141615"/>
                </a:solidFill>
                <a:effectLst/>
                <a:uLnTx/>
                <a:uFillTx/>
                <a:latin typeface="Roboto" panose="020F0502020204030204" pitchFamily="2" charset="0"/>
                <a:ea typeface="+mn-ea"/>
                <a:cs typeface="+mn-cs"/>
              </a:rPr>
              <a:t> /Deltares </a:t>
            </a:r>
            <a:r>
              <a:rPr kumimoji="0" lang="en-US" sz="1200" b="0" i="1" u="none" strike="noStrike" kern="1200" cap="none" spc="0" normalizeH="0" baseline="0" noProof="0" dirty="0">
                <a:ln>
                  <a:noFill/>
                </a:ln>
                <a:solidFill>
                  <a:srgbClr val="141615"/>
                </a:solidFill>
                <a:effectLst/>
                <a:uLnTx/>
                <a:uFillTx/>
                <a:latin typeface="Roboto" panose="020F0502020204030204" pitchFamily="2" charset="0"/>
                <a:ea typeface="+mn-ea"/>
                <a:cs typeface="+mn-cs"/>
              </a:rPr>
              <a:t>including</a:t>
            </a:r>
            <a:r>
              <a:rPr kumimoji="0" lang="en-US" sz="1200" b="0" i="0" u="none" strike="noStrike" kern="1200" cap="none" spc="0" normalizeH="0" baseline="0" noProof="0" dirty="0">
                <a:ln>
                  <a:noFill/>
                </a:ln>
                <a:solidFill>
                  <a:srgbClr val="141615"/>
                </a:solidFill>
                <a:effectLst/>
                <a:uLnTx/>
                <a:uFillTx/>
                <a:latin typeface="Roboto" panose="020F0502020204030204" pitchFamily="2" charset="0"/>
                <a:ea typeface="+mn-ea"/>
                <a:cs typeface="+mn-cs"/>
              </a:rPr>
              <a:t> </a:t>
            </a:r>
            <a:r>
              <a:rPr kumimoji="0" lang="en-US" sz="1200" b="0" i="1" u="none" strike="noStrike" kern="0" cap="none" spc="0" normalizeH="0" baseline="0" noProof="0" dirty="0">
                <a:ln>
                  <a:noFill/>
                </a:ln>
                <a:solidFill>
                  <a:prstClr val="black"/>
                </a:solidFill>
                <a:effectLst/>
                <a:uLnTx/>
                <a:uFillTx/>
                <a:latin typeface="Calibri"/>
                <a:ea typeface="+mn-ea"/>
                <a:cs typeface="+mn-cs"/>
              </a:rPr>
              <a:t>Nature-Based Solutions (NBSs) as well as CRIDA (Climate Risk Informed Decision Analysis).</a:t>
            </a:r>
            <a:endParaRPr kumimoji="0" lang="en-US" sz="1200" b="0" i="1" u="none" strike="noStrike" kern="1200" cap="none" spc="0" normalizeH="0" baseline="0" noProof="0" dirty="0">
              <a:ln>
                <a:noFill/>
              </a:ln>
              <a:solidFill>
                <a:srgbClr val="141615"/>
              </a:solidFill>
              <a:effectLst/>
              <a:uLnTx/>
              <a:uFillTx/>
              <a:latin typeface="Roboto" panose="020F0502020204030204" pitchFamily="2" charset="0"/>
              <a:ea typeface="+mn-ea"/>
              <a:cs typeface="+mn-cs"/>
            </a:endParaRPr>
          </a:p>
        </p:txBody>
      </p:sp>
      <p:sp>
        <p:nvSpPr>
          <p:cNvPr id="3" name="Text Placeholder 3">
            <a:extLst>
              <a:ext uri="{FF2B5EF4-FFF2-40B4-BE49-F238E27FC236}">
                <a16:creationId xmlns:a16="http://schemas.microsoft.com/office/drawing/2014/main" id="{9B4C8CCB-FCCC-2EEA-E70F-30CD9BE7358F}"/>
              </a:ext>
            </a:extLst>
          </p:cNvPr>
          <p:cNvSpPr txBox="1">
            <a:spLocks/>
          </p:cNvSpPr>
          <p:nvPr/>
        </p:nvSpPr>
        <p:spPr bwMode="auto">
          <a:xfrm>
            <a:off x="8417607" y="1907911"/>
            <a:ext cx="3612022" cy="2390626"/>
          </a:xfrm>
          <a:prstGeom prst="rect">
            <a:avLst/>
          </a:prstGeom>
          <a:noFill/>
          <a:ln w="9525">
            <a:no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7000"/>
              </a:lnSpc>
              <a:spcBef>
                <a:spcPct val="0"/>
              </a:spcBef>
              <a:spcAft>
                <a:spcPts val="30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a:ea typeface="+mn-ea"/>
                <a:cs typeface="Arial" charset="0"/>
              </a:rPr>
              <a:t>TRIP OUTCOMES / NEXT STEPS:</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USACE team will develop initial draft of the International Manual for Resilient Planning with NBS’s in collaboration with Netherlands and University counterparts.</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USACE team will finalize the salt marsh model and perform initial sensitivity analyses to relate design parameters (e.g., starting marsh elevation) and performance (e.g., wave attenuation).</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USACE and Deltares teams will continue collaboration around salt marsh research to inform constructed salt marsh design for specific objectives.</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USACE team will continue collaboration with Deltares and UNESCO to further develop the CRIDA methodology and training materials. </a:t>
            </a:r>
          </a:p>
          <a:p>
            <a:pPr marL="120650" marR="0" lvl="0" indent="-120650" algn="l" defTabSz="914400" rtl="0" eaLnBrk="1" fontAlgn="base" latinLnBrk="0" hangingPunct="1">
              <a:lnSpc>
                <a:spcPct val="100000"/>
              </a:lnSpc>
              <a:spcBef>
                <a:spcPct val="0"/>
              </a:spcBef>
              <a:spcAft>
                <a:spcPts val="300"/>
              </a:spcAft>
              <a:buClrTx/>
              <a:buSzTx/>
              <a:buFont typeface="Arial" charset="0"/>
              <a:buChar char="•"/>
              <a:tabLst/>
              <a:defRPr/>
            </a:pPr>
            <a:endParaRPr kumimoji="0" lang="en-US" sz="900" b="0" i="0" u="none" strike="noStrike" kern="1200" cap="none" spc="0" normalizeH="0" baseline="0" noProof="0" dirty="0">
              <a:ln>
                <a:noFill/>
              </a:ln>
              <a:solidFill>
                <a:srgbClr val="000000"/>
              </a:solidFill>
              <a:effectLst/>
              <a:uLnTx/>
              <a:uFillTx/>
              <a:latin typeface="Arial"/>
              <a:ea typeface="+mn-ea"/>
              <a:cs typeface="Arial" charset="0"/>
            </a:endParaRPr>
          </a:p>
        </p:txBody>
      </p:sp>
      <p:sp>
        <p:nvSpPr>
          <p:cNvPr id="8" name="Text Placeholder 3">
            <a:extLst>
              <a:ext uri="{FF2B5EF4-FFF2-40B4-BE49-F238E27FC236}">
                <a16:creationId xmlns:a16="http://schemas.microsoft.com/office/drawing/2014/main" id="{504779B7-94EC-FA70-1A53-529FA90C3408}"/>
              </a:ext>
            </a:extLst>
          </p:cNvPr>
          <p:cNvSpPr txBox="1">
            <a:spLocks/>
          </p:cNvSpPr>
          <p:nvPr/>
        </p:nvSpPr>
        <p:spPr bwMode="auto">
          <a:xfrm>
            <a:off x="4143286" y="5157838"/>
            <a:ext cx="3905428" cy="1552434"/>
          </a:xfrm>
          <a:prstGeom prst="rect">
            <a:avLst/>
          </a:prstGeom>
          <a:noFill/>
          <a:ln w="9525">
            <a:no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a:ea typeface="+mn-ea"/>
                <a:cs typeface="Arial" charset="0"/>
              </a:rPr>
              <a:t>CLIMATE RISK INFORMED DECISION ANALYSIS (CRIDA) :</a:t>
            </a:r>
            <a:endParaRPr kumimoji="0" lang="en-US" sz="900" b="0" i="0" u="none" strike="noStrike" kern="1200" cap="none" spc="0" normalizeH="0" baseline="0" noProof="0" dirty="0">
              <a:ln>
                <a:noFill/>
              </a:ln>
              <a:solidFill>
                <a:srgbClr val="000000"/>
              </a:solidFill>
              <a:effectLst/>
              <a:uLnTx/>
              <a:uFillTx/>
              <a:latin typeface="Arial"/>
              <a:ea typeface="+mn-ea"/>
              <a:cs typeface="Arial" charset="0"/>
            </a:endParaRPr>
          </a:p>
          <a:p>
            <a:pPr marL="112713" marR="0" lvl="0" indent="-112713"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John Kucharski (ERDC) participated in a CRIDA planning workshop that took place 6-7 Feb that included participants from Deltares and UNESCO.</a:t>
            </a:r>
          </a:p>
          <a:p>
            <a:pPr marL="112713" marR="0" lvl="0" indent="-112713"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The purpose of this meeting was to evaluate the current state of the practice of CRIDA and to define next steps for the collaborative development of a CRIDA 2.0 and formal training materials.</a:t>
            </a:r>
          </a:p>
          <a:p>
            <a:pPr marL="112713" marR="0" lvl="0" indent="-112713"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charset="0"/>
              </a:rPr>
              <a:t>Mr. Kucharski led discussions related to the economic analysis as well as a CRIDA university course he, Dr. Olszewski (ERDC), and Dr. Mendoza (IWR) are developing in the Dominican Republic.</a:t>
            </a:r>
          </a:p>
        </p:txBody>
      </p:sp>
      <p:sp>
        <p:nvSpPr>
          <p:cNvPr id="11" name="TextBox 10">
            <a:extLst>
              <a:ext uri="{FF2B5EF4-FFF2-40B4-BE49-F238E27FC236}">
                <a16:creationId xmlns:a16="http://schemas.microsoft.com/office/drawing/2014/main" id="{31582459-6A10-3DCC-C9DF-D80664E48C0B}"/>
              </a:ext>
            </a:extLst>
          </p:cNvPr>
          <p:cNvSpPr txBox="1"/>
          <p:nvPr/>
        </p:nvSpPr>
        <p:spPr>
          <a:xfrm>
            <a:off x="280403" y="6170908"/>
            <a:ext cx="3705457"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Deltares SME Jasper Dijkstra lead a tour of the “</a:t>
            </a:r>
            <a:r>
              <a:rPr kumimoji="0" 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Zandmotor</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”(translating to “sand engine”) beach nourishment project for the USACE team. The </a:t>
            </a:r>
            <a:r>
              <a:rPr kumimoji="0" 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Zandmotor</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provides a real-world example of a successful NBS designed for coastal preservation and flood protection.</a:t>
            </a:r>
          </a:p>
        </p:txBody>
      </p:sp>
      <p:sp>
        <p:nvSpPr>
          <p:cNvPr id="12" name="TextBox 11">
            <a:extLst>
              <a:ext uri="{FF2B5EF4-FFF2-40B4-BE49-F238E27FC236}">
                <a16:creationId xmlns:a16="http://schemas.microsoft.com/office/drawing/2014/main" id="{9C255113-5E9F-97D8-2A2C-FEFC69430877}"/>
              </a:ext>
            </a:extLst>
          </p:cNvPr>
          <p:cNvSpPr txBox="1"/>
          <p:nvPr/>
        </p:nvSpPr>
        <p:spPr>
          <a:xfrm>
            <a:off x="8577698" y="6417129"/>
            <a:ext cx="3291839"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USACE and Deltares SMEs discuss details of USACE salt marsh model.</a:t>
            </a:r>
          </a:p>
        </p:txBody>
      </p:sp>
      <p:sp>
        <p:nvSpPr>
          <p:cNvPr id="19" name="TextBox 18">
            <a:extLst>
              <a:ext uri="{FF2B5EF4-FFF2-40B4-BE49-F238E27FC236}">
                <a16:creationId xmlns:a16="http://schemas.microsoft.com/office/drawing/2014/main" id="{248FA334-F31C-A8AD-66C3-C9E7E03765A7}"/>
              </a:ext>
            </a:extLst>
          </p:cNvPr>
          <p:cNvSpPr txBox="1"/>
          <p:nvPr/>
        </p:nvSpPr>
        <p:spPr>
          <a:xfrm>
            <a:off x="4158241" y="4730868"/>
            <a:ext cx="3875518"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Screen shots of the USACE salt marsh model, which, when complete will couple hydrodynamic, waves, morphology, and vegetation growth / death processes.</a:t>
            </a:r>
          </a:p>
        </p:txBody>
      </p:sp>
      <p:pic>
        <p:nvPicPr>
          <p:cNvPr id="1026" name="Picture 2" descr="Deltares | Nutrient Platform">
            <a:extLst>
              <a:ext uri="{FF2B5EF4-FFF2-40B4-BE49-F238E27FC236}">
                <a16:creationId xmlns:a16="http://schemas.microsoft.com/office/drawing/2014/main" id="{858A3EFC-D147-0C74-D485-055BEA3CAFA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858" b="25536"/>
          <a:stretch/>
        </p:blipFill>
        <p:spPr bwMode="auto">
          <a:xfrm>
            <a:off x="9473524" y="200337"/>
            <a:ext cx="1655956" cy="7386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13785A7-B4BB-3AA9-2A5A-FFDFADB636B4}"/>
              </a:ext>
            </a:extLst>
          </p:cNvPr>
          <p:cNvPicPr>
            <a:picLocks noChangeAspect="1"/>
          </p:cNvPicPr>
          <p:nvPr/>
        </p:nvPicPr>
        <p:blipFill rotWithShape="1">
          <a:blip r:embed="rId4"/>
          <a:srcRect t="38860"/>
          <a:stretch/>
        </p:blipFill>
        <p:spPr>
          <a:xfrm>
            <a:off x="7370770" y="176675"/>
            <a:ext cx="2006709" cy="671138"/>
          </a:xfrm>
          <a:prstGeom prst="rect">
            <a:avLst/>
          </a:prstGeom>
        </p:spPr>
      </p:pic>
      <p:pic>
        <p:nvPicPr>
          <p:cNvPr id="22" name="Picture 21">
            <a:extLst>
              <a:ext uri="{FF2B5EF4-FFF2-40B4-BE49-F238E27FC236}">
                <a16:creationId xmlns:a16="http://schemas.microsoft.com/office/drawing/2014/main" id="{3D4D9D62-4821-EB35-58A8-2AD498D94E58}"/>
              </a:ext>
            </a:extLst>
          </p:cNvPr>
          <p:cNvPicPr>
            <a:picLocks noChangeAspect="1"/>
          </p:cNvPicPr>
          <p:nvPr/>
        </p:nvPicPr>
        <p:blipFill rotWithShape="1">
          <a:blip r:embed="rId5"/>
          <a:srcRect t="32902" b="25"/>
          <a:stretch/>
        </p:blipFill>
        <p:spPr>
          <a:xfrm>
            <a:off x="342649" y="4432652"/>
            <a:ext cx="3488766" cy="1755009"/>
          </a:xfrm>
          <a:prstGeom prst="rect">
            <a:avLst/>
          </a:prstGeom>
        </p:spPr>
      </p:pic>
      <p:pic>
        <p:nvPicPr>
          <p:cNvPr id="24" name="Picture 23" descr="Shape&#10;&#10;Description automatically generated with medium confidence">
            <a:extLst>
              <a:ext uri="{FF2B5EF4-FFF2-40B4-BE49-F238E27FC236}">
                <a16:creationId xmlns:a16="http://schemas.microsoft.com/office/drawing/2014/main" id="{67B67E2F-F86C-596A-1B15-95708AA7D9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436" y="1907911"/>
            <a:ext cx="3355577" cy="2822957"/>
          </a:xfrm>
          <a:prstGeom prst="rect">
            <a:avLst/>
          </a:prstGeom>
        </p:spPr>
      </p:pic>
      <p:pic>
        <p:nvPicPr>
          <p:cNvPr id="25" name="Picture 24">
            <a:extLst>
              <a:ext uri="{FF2B5EF4-FFF2-40B4-BE49-F238E27FC236}">
                <a16:creationId xmlns:a16="http://schemas.microsoft.com/office/drawing/2014/main" id="{02332836-6862-B5E0-BFD1-2CA50D91C249}"/>
              </a:ext>
            </a:extLst>
          </p:cNvPr>
          <p:cNvPicPr>
            <a:picLocks noChangeAspect="1"/>
          </p:cNvPicPr>
          <p:nvPr/>
        </p:nvPicPr>
        <p:blipFill>
          <a:blip r:embed="rId7"/>
          <a:stretch>
            <a:fillRect/>
          </a:stretch>
        </p:blipFill>
        <p:spPr>
          <a:xfrm>
            <a:off x="8646113" y="4152900"/>
            <a:ext cx="3048000" cy="228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Models will incorporate process descriptions from the other ACTIONS teams to provide the ability to simulate future conditions and provide more rigorous design tools for construction of Nature Based Features (NBF).</a:t>
            </a:r>
          </a:p>
          <a:p>
            <a:pPr marL="342900" indent="-342900">
              <a:lnSpc>
                <a:spcPct val="120000"/>
              </a:lnSpc>
              <a:spcBef>
                <a:spcPts val="0"/>
              </a:spcBef>
            </a:pPr>
            <a:r>
              <a:rPr lang="en-US" sz="1800" dirty="0"/>
              <a:t>Provides tools for Engineering with Nature (EWN) projects that accurately simulate future conditions with and without projects at the temporal and spatial scales necessary for engineering design</a:t>
            </a:r>
          </a:p>
        </p:txBody>
      </p:sp>
      <p:pic>
        <p:nvPicPr>
          <p:cNvPr id="12" name="Picture 11">
            <a:extLst>
              <a:ext uri="{FF2B5EF4-FFF2-40B4-BE49-F238E27FC236}">
                <a16:creationId xmlns:a16="http://schemas.microsoft.com/office/drawing/2014/main" id="{AA8AB546-1584-563A-162A-2382F6612162}"/>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13" name="Picture 12">
            <a:extLst>
              <a:ext uri="{FF2B5EF4-FFF2-40B4-BE49-F238E27FC236}">
                <a16:creationId xmlns:a16="http://schemas.microsoft.com/office/drawing/2014/main" id="{9A9DBCEC-4406-1090-DC84-44DEB17F077E}"/>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14" name="Picture 2" descr="Hatches Harbor salt marsh">
            <a:extLst>
              <a:ext uri="{FF2B5EF4-FFF2-40B4-BE49-F238E27FC236}">
                <a16:creationId xmlns:a16="http://schemas.microsoft.com/office/drawing/2014/main" id="{F8D3CA05-E953-E4C7-F894-CA2F453AF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torm on a rising tide, Orplands, Essex">
            <a:extLst>
              <a:ext uri="{FF2B5EF4-FFF2-40B4-BE49-F238E27FC236}">
                <a16:creationId xmlns:a16="http://schemas.microsoft.com/office/drawing/2014/main" id="{D24D50A8-1506-1D58-5E8B-A8B3CE423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34589"/>
            <a:ext cx="5042474" cy="246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5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FD03D-6296-9C6C-668C-405E1B02E34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05889A1-A5FF-483D-8C69-7841ADDBEFD0}"/>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Milestones and Products</a:t>
            </a:r>
            <a:endParaRPr lang="en-US" sz="2200" b="1" dirty="0"/>
          </a:p>
        </p:txBody>
      </p:sp>
      <p:sp>
        <p:nvSpPr>
          <p:cNvPr id="4" name="Content Placeholder 3">
            <a:extLst>
              <a:ext uri="{FF2B5EF4-FFF2-40B4-BE49-F238E27FC236}">
                <a16:creationId xmlns:a16="http://schemas.microsoft.com/office/drawing/2014/main" id="{EC1211E8-FADB-C3E9-DC92-B0E566FB3177}"/>
              </a:ext>
            </a:extLst>
          </p:cNvPr>
          <p:cNvSpPr>
            <a:spLocks noGrp="1"/>
          </p:cNvSpPr>
          <p:nvPr>
            <p:ph sz="half" idx="1"/>
          </p:nvPr>
        </p:nvSpPr>
        <p:spPr>
          <a:xfrm>
            <a:off x="457200" y="833444"/>
            <a:ext cx="7467600" cy="5414963"/>
          </a:xfrm>
        </p:spPr>
        <p:txBody>
          <a:bodyPr>
            <a:noAutofit/>
          </a:bodyPr>
          <a:lstStyle/>
          <a:p>
            <a:pPr>
              <a:lnSpc>
                <a:spcPct val="100000"/>
              </a:lnSpc>
              <a:spcBef>
                <a:spcPts val="0"/>
              </a:spcBef>
            </a:pPr>
            <a:r>
              <a:rPr lang="en-US" sz="1600" dirty="0"/>
              <a:t>Q2/FY24 (Product): ClearWater-Riverine model optimized to perform high speed simulations of temperature and nutrient flow for river systems in military installations</a:t>
            </a:r>
          </a:p>
          <a:p>
            <a:pPr>
              <a:lnSpc>
                <a:spcPct val="100000"/>
              </a:lnSpc>
              <a:spcBef>
                <a:spcPts val="0"/>
              </a:spcBef>
            </a:pPr>
            <a:r>
              <a:rPr lang="en-US" sz="1600" dirty="0"/>
              <a:t>Q1/FY24 (Milestone): Run all scenarios for selected time series and marsh site(s) through (1) just hydrodynamics + waves model, (2) hydrodynamics + waves + NETHERLANDS, and (3) hydrodynamics + waves + NETHERLANDS + NBSDynamics.</a:t>
            </a:r>
          </a:p>
          <a:p>
            <a:pPr>
              <a:lnSpc>
                <a:spcPct val="100000"/>
              </a:lnSpc>
              <a:spcBef>
                <a:spcPts val="0"/>
              </a:spcBef>
            </a:pPr>
            <a:r>
              <a:rPr lang="en-US" sz="1600" dirty="0"/>
              <a:t>Q2/FY25 (Deliverable): Submit Paper 1 to journal (Value of Coupling Models + Initial Sensitivity Analysis). Title: “Modeling evolution and dynamic equilibrium of constructed salt marshes using a coupled morpho-dynamic and vegetation model to evaluate wave attenuation performance”</a:t>
            </a:r>
          </a:p>
          <a:p>
            <a:pPr>
              <a:lnSpc>
                <a:spcPct val="100000"/>
              </a:lnSpc>
              <a:spcBef>
                <a:spcPts val="0"/>
              </a:spcBef>
            </a:pPr>
            <a:r>
              <a:rPr lang="en-US" sz="1600" dirty="0"/>
              <a:t>Q2/FY25 (Deliverable): Document detailing the specifications of the emulator including models it will emulate, marsh site(s) to be used, initial list of necessary inputs and outputs, how performance will be evaluated and optimized, software / code format and location.</a:t>
            </a:r>
          </a:p>
          <a:p>
            <a:pPr>
              <a:lnSpc>
                <a:spcPct val="100000"/>
              </a:lnSpc>
              <a:spcBef>
                <a:spcPts val="0"/>
              </a:spcBef>
            </a:pPr>
            <a:r>
              <a:rPr lang="en-US" sz="1600" dirty="0"/>
              <a:t>Q3/FY25 (Milestone): Finalize list of additional scenario runs necessary to train the emulator.</a:t>
            </a:r>
          </a:p>
          <a:p>
            <a:pPr>
              <a:lnSpc>
                <a:spcPct val="100000"/>
              </a:lnSpc>
              <a:spcBef>
                <a:spcPts val="0"/>
              </a:spcBef>
            </a:pPr>
            <a:r>
              <a:rPr lang="en-US" sz="1600" dirty="0"/>
              <a:t>Q4/FY25 (Deliverable): All necessary inputs and outputs generated to train emulator.</a:t>
            </a:r>
          </a:p>
          <a:p>
            <a:pPr>
              <a:lnSpc>
                <a:spcPct val="100000"/>
              </a:lnSpc>
              <a:spcBef>
                <a:spcPts val="0"/>
              </a:spcBef>
            </a:pPr>
            <a:r>
              <a:rPr lang="en-US" sz="1600" dirty="0"/>
              <a:t>Q4/FY25 (Deliverable): Initial emulator completed and validated with training inputs/outputs</a:t>
            </a:r>
          </a:p>
          <a:p>
            <a:pPr>
              <a:lnSpc>
                <a:spcPct val="100000"/>
              </a:lnSpc>
              <a:spcBef>
                <a:spcPts val="0"/>
              </a:spcBef>
            </a:pPr>
            <a:r>
              <a:rPr lang="en-US" sz="1600" dirty="0"/>
              <a:t>Q4/FY25 (Deliverable): Submit Paper 2 (salt marsh emulator) to journal</a:t>
            </a:r>
          </a:p>
          <a:p>
            <a:pPr>
              <a:lnSpc>
                <a:spcPct val="100000"/>
              </a:lnSpc>
              <a:spcBef>
                <a:spcPts val="0"/>
              </a:spcBef>
            </a:pPr>
            <a:r>
              <a:rPr lang="en-US" sz="1600" dirty="0"/>
              <a:t>Q4/FY25 (Deliverable): Submit Paper 3 (linking upstream nutrient flows with salt marshes)</a:t>
            </a:r>
          </a:p>
        </p:txBody>
      </p:sp>
      <p:sp>
        <p:nvSpPr>
          <p:cNvPr id="3" name="Slide Number Placeholder 2">
            <a:extLst>
              <a:ext uri="{FF2B5EF4-FFF2-40B4-BE49-F238E27FC236}">
                <a16:creationId xmlns:a16="http://schemas.microsoft.com/office/drawing/2014/main" id="{29C23BDC-F69A-6B22-2641-1697561EA029}"/>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30</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B82823EB-EE8E-57CB-54A9-A745C1EC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A42D3B0-A1C6-46F4-1CA1-A3585B2DB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54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D39AEB-3FE6-762C-A1D8-24DD4B3A70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017104-53CF-CF9D-F65B-B82C817A8D31}"/>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Publications</a:t>
            </a:r>
            <a:endParaRPr lang="en-US" sz="2200" b="1" dirty="0"/>
          </a:p>
        </p:txBody>
      </p:sp>
      <p:sp>
        <p:nvSpPr>
          <p:cNvPr id="4" name="Content Placeholder 3">
            <a:extLst>
              <a:ext uri="{FF2B5EF4-FFF2-40B4-BE49-F238E27FC236}">
                <a16:creationId xmlns:a16="http://schemas.microsoft.com/office/drawing/2014/main" id="{2F912858-5F62-1ECA-C10F-D89359890852}"/>
              </a:ext>
            </a:extLst>
          </p:cNvPr>
          <p:cNvSpPr>
            <a:spLocks noGrp="1"/>
          </p:cNvSpPr>
          <p:nvPr>
            <p:ph sz="half" idx="1"/>
          </p:nvPr>
        </p:nvSpPr>
        <p:spPr>
          <a:xfrm>
            <a:off x="457200" y="833444"/>
            <a:ext cx="7620000" cy="5414963"/>
          </a:xfrm>
        </p:spPr>
        <p:txBody>
          <a:bodyPr>
            <a:noAutofit/>
          </a:bodyPr>
          <a:lstStyle/>
          <a:p>
            <a:pPr marL="0" indent="0">
              <a:lnSpc>
                <a:spcPct val="100000"/>
              </a:lnSpc>
              <a:spcBef>
                <a:spcPts val="0"/>
              </a:spcBef>
              <a:buNone/>
            </a:pPr>
            <a:r>
              <a:rPr lang="en-US" sz="1400" dirty="0"/>
              <a:t>Paper 1 (Value of Coupling Models + Initial Sensitivity Analysis)</a:t>
            </a:r>
          </a:p>
          <a:p>
            <a:pPr lvl="1">
              <a:lnSpc>
                <a:spcPct val="100000"/>
              </a:lnSpc>
              <a:spcBef>
                <a:spcPts val="0"/>
              </a:spcBef>
            </a:pPr>
            <a:r>
              <a:rPr lang="en-US" sz="1400" dirty="0"/>
              <a:t>Hypothesis: Coupled hydrodynamic-morphological-vegetation simulations can effectively model the morphologic and vegetative evolution of a marsh better than non-coupled simulations.</a:t>
            </a:r>
          </a:p>
          <a:p>
            <a:pPr lvl="1">
              <a:lnSpc>
                <a:spcPct val="100000"/>
              </a:lnSpc>
              <a:spcBef>
                <a:spcPts val="0"/>
              </a:spcBef>
            </a:pPr>
            <a:r>
              <a:rPr lang="en-US" sz="1400" dirty="0"/>
              <a:t>Goal 1: Given a single timeseries of inputs, demonstrate the incremental benefit of the NBSDynamics, NETHERLAND modules on model calibration and validation of marsh morphology and vegetation colonization.</a:t>
            </a:r>
          </a:p>
          <a:p>
            <a:pPr lvl="1">
              <a:lnSpc>
                <a:spcPct val="100000"/>
              </a:lnSpc>
              <a:spcBef>
                <a:spcPts val="0"/>
              </a:spcBef>
            </a:pPr>
            <a:r>
              <a:rPr lang="en-US" sz="1400" dirty="0"/>
              <a:t>Goal 2: Identify a set of uncertain parameters that correspond with stressors, and/or design parameters (e.g., mean water level, storm intensity/frequency, initial bed level). Perform a Sobel Variance Analysis to measure the portion of wave attenuation and habitat performance attributed to each stressors and/or design parameter and their interactions.</a:t>
            </a:r>
          </a:p>
          <a:p>
            <a:pPr>
              <a:lnSpc>
                <a:spcPct val="100000"/>
              </a:lnSpc>
              <a:spcBef>
                <a:spcPts val="0"/>
              </a:spcBef>
            </a:pPr>
            <a:r>
              <a:rPr lang="en-US" sz="1400" dirty="0"/>
              <a:t>Paper 2 (Emulator)</a:t>
            </a:r>
          </a:p>
          <a:p>
            <a:pPr lvl="1">
              <a:lnSpc>
                <a:spcPct val="100000"/>
              </a:lnSpc>
              <a:spcBef>
                <a:spcPts val="0"/>
              </a:spcBef>
            </a:pPr>
            <a:r>
              <a:rPr lang="en-US" sz="1400" dirty="0"/>
              <a:t>Hypothesis: Simulation models with a hydrodynamic emulator can be used to identify the range of conditions that lead to stable and unstable dynamic equilibria, and successful or unsuccessful levels of performance.</a:t>
            </a:r>
          </a:p>
          <a:p>
            <a:pPr lvl="1">
              <a:lnSpc>
                <a:spcPct val="100000"/>
              </a:lnSpc>
              <a:spcBef>
                <a:spcPts val="0"/>
              </a:spcBef>
            </a:pPr>
            <a:r>
              <a:rPr lang="en-US" sz="1400" dirty="0"/>
              <a:t>Goal: To develop and validate an emulator that produces hydrodynamic inputs needed to run vegetation and morphologic (NBSDynamics / NETHELAND) models. </a:t>
            </a:r>
          </a:p>
          <a:p>
            <a:pPr>
              <a:lnSpc>
                <a:spcPct val="100000"/>
              </a:lnSpc>
              <a:spcBef>
                <a:spcPts val="0"/>
              </a:spcBef>
            </a:pPr>
            <a:r>
              <a:rPr lang="en-US" sz="1400" dirty="0"/>
              <a:t>Paper 3 (Riverine Nutrient Model)</a:t>
            </a:r>
          </a:p>
          <a:p>
            <a:pPr lvl="1">
              <a:lnSpc>
                <a:spcPct val="100000"/>
              </a:lnSpc>
              <a:spcBef>
                <a:spcPts val="0"/>
              </a:spcBef>
            </a:pPr>
            <a:r>
              <a:rPr lang="en-US" sz="1400" dirty="0"/>
              <a:t>Hypothesis: Nutrient flow models will help anticipate the impact of changing ecosystem services on critical infrastructure.</a:t>
            </a:r>
          </a:p>
          <a:p>
            <a:pPr lvl="1">
              <a:lnSpc>
                <a:spcPct val="100000"/>
              </a:lnSpc>
              <a:spcBef>
                <a:spcPts val="0"/>
              </a:spcBef>
            </a:pPr>
            <a:r>
              <a:rPr lang="en-US" sz="1400" dirty="0"/>
              <a:t>Goal: To develop a riverine nutrient model that links freshwater nutrient flows from the upland watershed to the salt marsh ecosystem. </a:t>
            </a:r>
          </a:p>
        </p:txBody>
      </p:sp>
      <p:sp>
        <p:nvSpPr>
          <p:cNvPr id="3" name="Slide Number Placeholder 2">
            <a:extLst>
              <a:ext uri="{FF2B5EF4-FFF2-40B4-BE49-F238E27FC236}">
                <a16:creationId xmlns:a16="http://schemas.microsoft.com/office/drawing/2014/main" id="{A2C6EF31-8860-9BDE-FA20-92D37301C2D7}"/>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31</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71652D5C-AB74-E14E-0383-446614E93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01DA326-0FDF-FEE8-3BFB-E79225279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01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1A8B9F07-F192-474C-B7BA-5D8380601E42}"/>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Questions?</a:t>
            </a:r>
          </a:p>
        </p:txBody>
      </p:sp>
      <p:sp>
        <p:nvSpPr>
          <p:cNvPr id="5" name="Slide Number Placeholder 4">
            <a:extLst>
              <a:ext uri="{FF2B5EF4-FFF2-40B4-BE49-F238E27FC236}">
                <a16:creationId xmlns:a16="http://schemas.microsoft.com/office/drawing/2014/main" id="{3F7BA43B-C3B7-5F49-A3F9-B1A278E35248}"/>
              </a:ext>
            </a:extLst>
          </p:cNvPr>
          <p:cNvSpPr>
            <a:spLocks noGrp="1"/>
          </p:cNvSpPr>
          <p:nvPr>
            <p:ph type="sldNum" sz="quarter" idx="12"/>
          </p:nvPr>
        </p:nvSpPr>
        <p:spPr/>
        <p:txBody>
          <a:bodyPr/>
          <a:lstStyle/>
          <a:p>
            <a:fld id="{7ADEAFAA-A90C-4D31-9752-2ED09D97C63A}" type="slidenum">
              <a:rPr lang="en-US" smtClean="0"/>
              <a:pPr/>
              <a:t>32</a:t>
            </a:fld>
            <a:endParaRPr lang="en-US" dirty="0"/>
          </a:p>
        </p:txBody>
      </p:sp>
      <p:pic>
        <p:nvPicPr>
          <p:cNvPr id="6" name="Picture 5" descr="A large waterfall in a forest&#10;&#10;Description automatically generated">
            <a:extLst>
              <a:ext uri="{FF2B5EF4-FFF2-40B4-BE49-F238E27FC236}">
                <a16:creationId xmlns:a16="http://schemas.microsoft.com/office/drawing/2014/main" id="{CE8929B0-5522-9544-B0A2-BC509F9F7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38207"/>
            <a:ext cx="8686800" cy="5395749"/>
          </a:xfrm>
          <a:prstGeom prst="rect">
            <a:avLst/>
          </a:prstGeom>
        </p:spPr>
      </p:pic>
    </p:spTree>
    <p:extLst>
      <p:ext uri="{BB962C8B-B14F-4D97-AF65-F5344CB8AC3E}">
        <p14:creationId xmlns:p14="http://schemas.microsoft.com/office/powerpoint/2010/main" val="333252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82046" cy="575468"/>
          </a:xfrm>
        </p:spPr>
        <p:txBody>
          <a:bodyPr vert="horz" lIns="91440" tIns="45720" rIns="91440" bIns="45720" rtlCol="0" anchor="ctr">
            <a:normAutofit/>
          </a:bodyPr>
          <a:lstStyle/>
          <a:p>
            <a:pPr algn="ctr" defTabSz="914400"/>
            <a:r>
              <a:rPr lang="en-US" sz="2400" b="1" dirty="0"/>
              <a:t>Environmental Modeling Tasks</a:t>
            </a:r>
          </a:p>
        </p:txBody>
      </p:sp>
      <p:graphicFrame>
        <p:nvGraphicFramePr>
          <p:cNvPr id="44" name="Content Placeholder 2">
            <a:extLst>
              <a:ext uri="{FF2B5EF4-FFF2-40B4-BE49-F238E27FC236}">
                <a16:creationId xmlns:a16="http://schemas.microsoft.com/office/drawing/2014/main" id="{519A86F9-DE93-4B46-882F-FA506F32765D}"/>
              </a:ext>
            </a:extLst>
          </p:cNvPr>
          <p:cNvGraphicFramePr>
            <a:graphicFrameLocks noGrp="1"/>
          </p:cNvGraphicFramePr>
          <p:nvPr>
            <p:ph sz="half" idx="1"/>
            <p:extLst>
              <p:ext uri="{D42A27DB-BD31-4B8C-83A1-F6EECF244321}">
                <p14:modId xmlns:p14="http://schemas.microsoft.com/office/powerpoint/2010/main" val="1593909022"/>
              </p:ext>
            </p:extLst>
          </p:nvPr>
        </p:nvGraphicFramePr>
        <p:xfrm>
          <a:off x="1905000" y="3105152"/>
          <a:ext cx="8401046" cy="3100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4</a:t>
            </a:fld>
            <a:endParaRPr lang="en-US" sz="1000">
              <a:solidFill>
                <a:schemeClr val="tx1">
                  <a:lumMod val="75000"/>
                  <a:lumOff val="25000"/>
                </a:schemeClr>
              </a:solidFill>
              <a:latin typeface="Calibri" panose="020F0502020204030204"/>
            </a:endParaRPr>
          </a:p>
        </p:txBody>
      </p:sp>
      <p:pic>
        <p:nvPicPr>
          <p:cNvPr id="43" name="Picture 42" descr="A picture containing outdoor, sky, grass, plant&#10;&#10;Description automatically generated">
            <a:extLst>
              <a:ext uri="{FF2B5EF4-FFF2-40B4-BE49-F238E27FC236}">
                <a16:creationId xmlns:a16="http://schemas.microsoft.com/office/drawing/2014/main" id="{4C522A22-C6F1-2443-B4BF-E98A9C6218F8}"/>
              </a:ext>
            </a:extLst>
          </p:cNvPr>
          <p:cNvPicPr>
            <a:picLocks noChangeAspect="1"/>
          </p:cNvPicPr>
          <p:nvPr/>
        </p:nvPicPr>
        <p:blipFill rotWithShape="1">
          <a:blip r:embed="rId8"/>
          <a:srcRect t="5537" b="21016"/>
          <a:stretch/>
        </p:blipFill>
        <p:spPr>
          <a:xfrm>
            <a:off x="1828800" y="684656"/>
            <a:ext cx="8553446" cy="25914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softEdge rad="101600"/>
          </a:effectLst>
        </p:spPr>
      </p:pic>
    </p:spTree>
    <p:extLst>
      <p:ext uri="{BB962C8B-B14F-4D97-AF65-F5344CB8AC3E}">
        <p14:creationId xmlns:p14="http://schemas.microsoft.com/office/powerpoint/2010/main" val="5326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34864" y="777451"/>
            <a:ext cx="8793644" cy="575468"/>
          </a:xfrm>
        </p:spPr>
        <p:txBody>
          <a:bodyPr vert="horz" lIns="91440" tIns="45720" rIns="91440" bIns="45720" rtlCol="0" anchor="ctr">
            <a:normAutofit/>
          </a:bodyPr>
          <a:lstStyle/>
          <a:p>
            <a:pPr algn="ctr" defTabSz="914400"/>
            <a:r>
              <a:rPr lang="en-US" sz="2800" b="1" dirty="0"/>
              <a:t>System Modeling Framework</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5</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D1E23FD3-AD5E-B54A-A123-306AFCD56524}"/>
              </a:ext>
            </a:extLst>
          </p:cNvPr>
          <p:cNvPicPr>
            <a:picLocks noChangeAspect="1"/>
          </p:cNvPicPr>
          <p:nvPr/>
        </p:nvPicPr>
        <p:blipFill rotWithShape="1">
          <a:blip r:embed="rId2"/>
          <a:srcRect r="25995"/>
          <a:stretch/>
        </p:blipFill>
        <p:spPr>
          <a:xfrm>
            <a:off x="1582172" y="1752600"/>
            <a:ext cx="7692713" cy="3439490"/>
          </a:xfrm>
          <a:prstGeom prst="rect">
            <a:avLst/>
          </a:prstGeom>
        </p:spPr>
      </p:pic>
      <p:sp>
        <p:nvSpPr>
          <p:cNvPr id="4" name="Rounded Rectangle 3">
            <a:extLst>
              <a:ext uri="{FF2B5EF4-FFF2-40B4-BE49-F238E27FC236}">
                <a16:creationId xmlns:a16="http://schemas.microsoft.com/office/drawing/2014/main" id="{963000F5-DC37-8569-D11F-64007DB10802}"/>
              </a:ext>
            </a:extLst>
          </p:cNvPr>
          <p:cNvSpPr/>
          <p:nvPr/>
        </p:nvSpPr>
        <p:spPr>
          <a:xfrm>
            <a:off x="9296400" y="3048000"/>
            <a:ext cx="1295400" cy="8382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Hydro-Ecological Salt Marsh Model</a:t>
            </a:r>
          </a:p>
        </p:txBody>
      </p:sp>
    </p:spTree>
    <p:extLst>
      <p:ext uri="{BB962C8B-B14F-4D97-AF65-F5344CB8AC3E}">
        <p14:creationId xmlns:p14="http://schemas.microsoft.com/office/powerpoint/2010/main" val="1522914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Accomplishments</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6324600" cy="5414963"/>
          </a:xfrm>
        </p:spPr>
        <p:txBody>
          <a:bodyPr>
            <a:noAutofit/>
          </a:bodyPr>
          <a:lstStyle/>
          <a:p>
            <a:pPr marL="0" indent="0">
              <a:lnSpc>
                <a:spcPct val="100000"/>
              </a:lnSpc>
              <a:spcBef>
                <a:spcPts val="0"/>
              </a:spcBef>
              <a:buNone/>
            </a:pPr>
            <a:r>
              <a:rPr lang="en-US" sz="2000" b="1" dirty="0"/>
              <a:t>Water Quality Model</a:t>
            </a:r>
            <a:endParaRPr lang="en-US" sz="2000" dirty="0"/>
          </a:p>
          <a:p>
            <a:pPr>
              <a:lnSpc>
                <a:spcPct val="100000"/>
              </a:lnSpc>
              <a:spcBef>
                <a:spcPts val="0"/>
              </a:spcBef>
            </a:pPr>
            <a:r>
              <a:rPr lang="en-US" sz="2000" dirty="0"/>
              <a:t>Completed development of the ClearWater-Riverine Model</a:t>
            </a:r>
          </a:p>
          <a:p>
            <a:pPr lvl="1">
              <a:lnSpc>
                <a:spcPct val="100000"/>
              </a:lnSpc>
              <a:spcBef>
                <a:spcPts val="0"/>
              </a:spcBef>
            </a:pPr>
            <a:r>
              <a:rPr lang="en-US" sz="2000" dirty="0"/>
              <a:t>Leverages HEC-RAS 2D models</a:t>
            </a:r>
          </a:p>
          <a:p>
            <a:pPr lvl="2">
              <a:lnSpc>
                <a:spcPct val="100000"/>
              </a:lnSpc>
              <a:spcBef>
                <a:spcPts val="0"/>
              </a:spcBef>
            </a:pPr>
            <a:r>
              <a:rPr lang="en-US" sz="1600" dirty="0"/>
              <a:t>Model grid</a:t>
            </a:r>
          </a:p>
          <a:p>
            <a:pPr lvl="2">
              <a:lnSpc>
                <a:spcPct val="100000"/>
              </a:lnSpc>
              <a:spcBef>
                <a:spcPts val="0"/>
              </a:spcBef>
            </a:pPr>
            <a:r>
              <a:rPr lang="en-US" sz="1600" dirty="0"/>
              <a:t>Hydrodynamics of simple and complex river systems</a:t>
            </a:r>
          </a:p>
          <a:p>
            <a:pPr lvl="3">
              <a:lnSpc>
                <a:spcPct val="100000"/>
              </a:lnSpc>
              <a:spcBef>
                <a:spcPts val="0"/>
              </a:spcBef>
            </a:pPr>
            <a:r>
              <a:rPr lang="en-US" sz="1400" dirty="0"/>
              <a:t>River channel</a:t>
            </a:r>
          </a:p>
          <a:p>
            <a:pPr lvl="3">
              <a:lnSpc>
                <a:spcPct val="100000"/>
              </a:lnSpc>
              <a:spcBef>
                <a:spcPts val="0"/>
              </a:spcBef>
            </a:pPr>
            <a:r>
              <a:rPr lang="en-US" sz="1400" dirty="0"/>
              <a:t>Flood plains</a:t>
            </a:r>
          </a:p>
          <a:p>
            <a:pPr lvl="3">
              <a:lnSpc>
                <a:spcPct val="100000"/>
              </a:lnSpc>
              <a:spcBef>
                <a:spcPts val="0"/>
              </a:spcBef>
            </a:pPr>
            <a:r>
              <a:rPr lang="en-US" sz="1400" dirty="0"/>
              <a:t>Braided rivers</a:t>
            </a:r>
          </a:p>
          <a:p>
            <a:pPr lvl="3">
              <a:lnSpc>
                <a:spcPct val="100000"/>
              </a:lnSpc>
              <a:spcBef>
                <a:spcPts val="0"/>
              </a:spcBef>
            </a:pPr>
            <a:r>
              <a:rPr lang="en-US" sz="1400" dirty="0"/>
              <a:t>Riparian buffers</a:t>
            </a:r>
          </a:p>
          <a:p>
            <a:pPr lvl="1">
              <a:lnSpc>
                <a:spcPct val="100000"/>
              </a:lnSpc>
              <a:spcBef>
                <a:spcPts val="0"/>
              </a:spcBef>
            </a:pPr>
            <a:r>
              <a:rPr lang="en-US" sz="2000" dirty="0"/>
              <a:t>Simulates water temperature and quality (nutrients, algae, dissolved oxygen) and their flow through ecosystems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6</a:t>
            </a:fld>
            <a:endParaRPr lang="en-US" sz="1000">
              <a:solidFill>
                <a:schemeClr val="tx1">
                  <a:lumMod val="75000"/>
                  <a:lumOff val="25000"/>
                </a:schemeClr>
              </a:solidFill>
              <a:latin typeface="Calibri" panose="020F0502020204030204"/>
            </a:endParaRPr>
          </a:p>
        </p:txBody>
      </p:sp>
      <p:pic>
        <p:nvPicPr>
          <p:cNvPr id="1026" name="Picture 2" descr="A salt marsh in the Yangtze River estuary (Jiuduansha Wetland) on December 25, 2006.">
            <a:extLst>
              <a:ext uri="{FF2B5EF4-FFF2-40B4-BE49-F238E27FC236}">
                <a16:creationId xmlns:a16="http://schemas.microsoft.com/office/drawing/2014/main" id="{E5E4FA5C-B320-470D-0D23-88172E0D8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2" y="985844"/>
            <a:ext cx="4452938" cy="32051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tidal creek can have a marsh-like appearance. ">
            <a:extLst>
              <a:ext uri="{FF2B5EF4-FFF2-40B4-BE49-F238E27FC236}">
                <a16:creationId xmlns:a16="http://schemas.microsoft.com/office/drawing/2014/main" id="{6FBC25A7-1B08-8BE7-9DE5-9A7FABA8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50136"/>
            <a:ext cx="4452938" cy="29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0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6817C-8498-3802-6B18-59ADC638C1B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8FBC44-596A-D976-4017-A959FF5CFC9F}"/>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Accomplishments</a:t>
            </a:r>
          </a:p>
        </p:txBody>
      </p:sp>
      <p:sp>
        <p:nvSpPr>
          <p:cNvPr id="4" name="Content Placeholder 3">
            <a:extLst>
              <a:ext uri="{FF2B5EF4-FFF2-40B4-BE49-F238E27FC236}">
                <a16:creationId xmlns:a16="http://schemas.microsoft.com/office/drawing/2014/main" id="{6AF32BED-CA1E-FB80-5427-8B760A02529D}"/>
              </a:ext>
            </a:extLst>
          </p:cNvPr>
          <p:cNvSpPr>
            <a:spLocks noGrp="1"/>
          </p:cNvSpPr>
          <p:nvPr>
            <p:ph sz="half" idx="1"/>
          </p:nvPr>
        </p:nvSpPr>
        <p:spPr>
          <a:xfrm>
            <a:off x="457200" y="833444"/>
            <a:ext cx="6324600" cy="5414963"/>
          </a:xfrm>
        </p:spPr>
        <p:txBody>
          <a:bodyPr>
            <a:noAutofit/>
          </a:bodyPr>
          <a:lstStyle/>
          <a:p>
            <a:pPr marL="0" indent="0">
              <a:lnSpc>
                <a:spcPct val="100000"/>
              </a:lnSpc>
              <a:spcBef>
                <a:spcPts val="0"/>
              </a:spcBef>
              <a:buNone/>
            </a:pPr>
            <a:r>
              <a:rPr lang="en-US" sz="1600" b="1" dirty="0"/>
              <a:t>Water Quality Model</a:t>
            </a:r>
            <a:endParaRPr lang="en-US" sz="1600" dirty="0"/>
          </a:p>
          <a:p>
            <a:pPr>
              <a:lnSpc>
                <a:spcPct val="100000"/>
              </a:lnSpc>
              <a:spcBef>
                <a:spcPts val="0"/>
              </a:spcBef>
            </a:pPr>
            <a:r>
              <a:rPr lang="en-US" sz="1600" dirty="0"/>
              <a:t>Linking ClearWater with the GSSHA (ERDC-CHL) and PHREEQC (USGS) models for contaminant modeling:</a:t>
            </a:r>
          </a:p>
          <a:p>
            <a:pPr lvl="1">
              <a:lnSpc>
                <a:spcPct val="100000"/>
              </a:lnSpc>
              <a:spcBef>
                <a:spcPts val="0"/>
              </a:spcBef>
            </a:pPr>
            <a:r>
              <a:rPr lang="en-US" sz="1600" dirty="0"/>
              <a:t>WEBMOD (USGS’s Water, Energy, and Biogeochemical Model) flows linked with HEC-RAS-2D</a:t>
            </a:r>
          </a:p>
          <a:p>
            <a:pPr lvl="1">
              <a:lnSpc>
                <a:spcPct val="100000"/>
              </a:lnSpc>
              <a:spcBef>
                <a:spcPts val="0"/>
              </a:spcBef>
            </a:pPr>
            <a:r>
              <a:rPr lang="en-US" sz="1600" dirty="0"/>
              <a:t>Linking WEBMOD single-cell water quality outputs linked with ClearWater</a:t>
            </a:r>
          </a:p>
          <a:p>
            <a:pPr lvl="2">
              <a:lnSpc>
                <a:spcPct val="100000"/>
              </a:lnSpc>
              <a:spcBef>
                <a:spcPts val="0"/>
              </a:spcBef>
            </a:pPr>
            <a:r>
              <a:rPr lang="en-US" sz="1600" dirty="0"/>
              <a:t>Specifically linking with PHREEQC within WEBMOD:</a:t>
            </a:r>
          </a:p>
          <a:p>
            <a:pPr lvl="3">
              <a:lnSpc>
                <a:spcPct val="100000"/>
              </a:lnSpc>
              <a:spcBef>
                <a:spcPts val="0"/>
              </a:spcBef>
            </a:pPr>
            <a:r>
              <a:rPr lang="en-US" sz="1600" dirty="0"/>
              <a:t>PHREEQC is an aqueous geochemical model that simulates chemical reactions as waters evaporate, mix, and react within the various reservoirs of the model. The reactions that can be specified for a reservoir include equilibrium reactions among water, minerals, surfaces, exchangers, and kinetic reactions such as kinetic mineral dissolution or precipitation, biologically mediated reactions, and radioactive decay. </a:t>
            </a:r>
          </a:p>
          <a:p>
            <a:pPr lvl="2">
              <a:lnSpc>
                <a:spcPct val="100000"/>
              </a:lnSpc>
              <a:spcBef>
                <a:spcPts val="0"/>
              </a:spcBef>
            </a:pPr>
            <a:r>
              <a:rPr lang="en-US" sz="1600" dirty="0"/>
              <a:t>WEBMOD also simulates variations in the concentrations of the stable isotopes deuterium and oxygen-18 as a result of varying inputs, mixing, and evaporation.</a:t>
            </a:r>
          </a:p>
          <a:p>
            <a:pPr lvl="1">
              <a:lnSpc>
                <a:spcPct val="100000"/>
              </a:lnSpc>
              <a:spcBef>
                <a:spcPts val="0"/>
              </a:spcBef>
            </a:pPr>
            <a:r>
              <a:rPr lang="en-US" sz="1600" dirty="0"/>
              <a:t>Data storage and exchange library to link the hydrologic and hydraulic models with the water quality and vegetation models.</a:t>
            </a:r>
          </a:p>
        </p:txBody>
      </p:sp>
      <p:sp>
        <p:nvSpPr>
          <p:cNvPr id="3" name="Slide Number Placeholder 2">
            <a:extLst>
              <a:ext uri="{FF2B5EF4-FFF2-40B4-BE49-F238E27FC236}">
                <a16:creationId xmlns:a16="http://schemas.microsoft.com/office/drawing/2014/main" id="{3A3CD743-CD27-53AA-3CA9-663FC5978AAC}"/>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7</a:t>
            </a:fld>
            <a:endParaRPr lang="en-US" sz="1000">
              <a:solidFill>
                <a:schemeClr val="tx1">
                  <a:lumMod val="75000"/>
                  <a:lumOff val="25000"/>
                </a:schemeClr>
              </a:solidFill>
              <a:latin typeface="Calibri" panose="020F0502020204030204"/>
            </a:endParaRPr>
          </a:p>
        </p:txBody>
      </p:sp>
      <p:pic>
        <p:nvPicPr>
          <p:cNvPr id="1026" name="Picture 2" descr="A salt marsh in the Yangtze River estuary (Jiuduansha Wetland) on December 25, 2006.">
            <a:extLst>
              <a:ext uri="{FF2B5EF4-FFF2-40B4-BE49-F238E27FC236}">
                <a16:creationId xmlns:a16="http://schemas.microsoft.com/office/drawing/2014/main" id="{8BD8E6A5-FFEB-9FB1-6DE8-07CECE010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2" y="985844"/>
            <a:ext cx="4452938" cy="32051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tidal creek can have a marsh-like appearance. ">
            <a:extLst>
              <a:ext uri="{FF2B5EF4-FFF2-40B4-BE49-F238E27FC236}">
                <a16:creationId xmlns:a16="http://schemas.microsoft.com/office/drawing/2014/main" id="{D266505B-9637-E9B6-4CBD-086F13D7D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50136"/>
            <a:ext cx="4452938" cy="29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192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Milestones and Products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7315200" cy="5414963"/>
          </a:xfrm>
        </p:spPr>
        <p:txBody>
          <a:bodyPr>
            <a:noAutofit/>
          </a:bodyPr>
          <a:lstStyle/>
          <a:p>
            <a:pPr>
              <a:lnSpc>
                <a:spcPct val="100000"/>
              </a:lnSpc>
              <a:spcBef>
                <a:spcPts val="0"/>
              </a:spcBef>
            </a:pPr>
            <a:r>
              <a:rPr lang="en-US" sz="1800" b="1" dirty="0"/>
              <a:t>Salt Marsh Model</a:t>
            </a:r>
          </a:p>
          <a:p>
            <a:pPr lvl="1">
              <a:lnSpc>
                <a:spcPct val="100000"/>
              </a:lnSpc>
              <a:spcBef>
                <a:spcPts val="0"/>
              </a:spcBef>
            </a:pPr>
            <a:r>
              <a:rPr lang="en-US" sz="1800" dirty="0"/>
              <a:t>Q2/FY24 (Deliverable): Completed running salt marsh model for Dotson Family Marsh (baseline conditions) case study that couples Delft 3D hydrodynamics + waves, NBSDynamics vegetation, and the NETHERLAND morphology models.</a:t>
            </a:r>
          </a:p>
          <a:p>
            <a:pPr lvl="1">
              <a:lnSpc>
                <a:spcPct val="100000"/>
              </a:lnSpc>
              <a:spcBef>
                <a:spcPts val="0"/>
              </a:spcBef>
            </a:pPr>
            <a:r>
              <a:rPr lang="en-US" sz="1800" dirty="0"/>
              <a:t>Q3/FY24 (Milestone): Define time series, inputs, and Sobel variance analysis scenarios to run</a:t>
            </a:r>
          </a:p>
          <a:p>
            <a:pPr lvl="1">
              <a:lnSpc>
                <a:spcPct val="100000"/>
              </a:lnSpc>
              <a:spcBef>
                <a:spcPts val="0"/>
              </a:spcBef>
            </a:pPr>
            <a:r>
              <a:rPr lang="en-US" sz="1800" dirty="0"/>
              <a:t>Journal paper: in progress (delayed)</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8</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C231D516-6EE2-DA6E-6AE8-743CA0772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EC876D-3B4F-C8FE-A381-048CC6FC6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805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28944"/>
            <a:ext cx="11887200"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920744" cy="4793107"/>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spAutoFit/>
          </a:bodyPr>
          <a:lstStyle/>
          <a:p>
            <a:pPr marL="0" indent="0">
              <a:spcBef>
                <a:spcPts val="0"/>
              </a:spcBef>
              <a:buClrTx/>
              <a:buNone/>
            </a:pPr>
            <a:r>
              <a:rPr lang="en-US" sz="1600" b="0" dirty="0">
                <a:latin typeface="Calibri" panose="020F0502020204030204" pitchFamily="34" charset="0"/>
                <a:cs typeface="Calibri" panose="020F0502020204030204" pitchFamily="34" charset="0"/>
              </a:rPr>
              <a:t>Water quality modeling tools:</a:t>
            </a:r>
          </a:p>
          <a:p>
            <a:pPr marL="228600" lvl="1" indent="-137160">
              <a:spcBef>
                <a:spcPts val="0"/>
              </a:spcBef>
              <a:buClrTx/>
            </a:pPr>
            <a:r>
              <a:rPr lang="en-US" sz="1600" b="0" dirty="0">
                <a:latin typeface="Calibri" panose="020F0502020204030204" pitchFamily="34" charset="0"/>
                <a:cs typeface="Calibri" panose="020F0502020204030204" pitchFamily="34" charset="0"/>
              </a:rPr>
              <a:t>Watershed Runoff:</a:t>
            </a:r>
          </a:p>
          <a:p>
            <a:pPr marL="457200" lvl="2" indent="-137160">
              <a:spcBef>
                <a:spcPts val="0"/>
              </a:spcBef>
              <a:buClrTx/>
            </a:pPr>
            <a:r>
              <a:rPr lang="en-US" sz="1600" b="0" dirty="0">
                <a:solidFill>
                  <a:srgbClr val="00B0F0"/>
                </a:solidFill>
                <a:latin typeface="Calibri" panose="020F0502020204030204" pitchFamily="34" charset="0"/>
                <a:cs typeface="Calibri" panose="020F0502020204030204" pitchFamily="34" charset="0"/>
              </a:rPr>
              <a:t>GSSHA</a:t>
            </a:r>
            <a:r>
              <a:rPr lang="en-US" sz="1600" b="0" dirty="0">
                <a:latin typeface="Calibri" panose="020F0502020204030204" pitchFamily="34" charset="0"/>
                <a:cs typeface="Calibri" panose="020F0502020204030204" pitchFamily="34" charset="0"/>
              </a:rPr>
              <a:t>: Surface and sub-surface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HEC-HMS</a:t>
            </a:r>
            <a:r>
              <a:rPr lang="en-US" sz="1600" b="0" dirty="0">
                <a:latin typeface="Calibri" panose="020F0502020204030204" pitchFamily="34" charset="0"/>
                <a:cs typeface="Calibri" panose="020F0502020204030204" pitchFamily="34" charset="0"/>
              </a:rPr>
              <a:t>: Surface runoff temperature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Reservoirs:</a:t>
            </a:r>
          </a:p>
          <a:p>
            <a:pPr marL="457200" lvl="2" indent="-137160">
              <a:spcBef>
                <a:spcPts val="0"/>
              </a:spcBef>
              <a:buClrTx/>
            </a:pPr>
            <a:r>
              <a:rPr lang="en-US" sz="1600" b="0" dirty="0">
                <a:solidFill>
                  <a:srgbClr val="92D050"/>
                </a:solidFill>
                <a:latin typeface="Calibri" panose="020F0502020204030204" pitchFamily="34" charset="0"/>
                <a:cs typeface="Calibri" panose="020F0502020204030204" pitchFamily="34" charset="0"/>
              </a:rPr>
              <a:t>CE-QUAL-W2</a:t>
            </a:r>
            <a:r>
              <a:rPr lang="en-US" sz="1600" b="0" dirty="0">
                <a:latin typeface="Calibri" panose="020F0502020204030204" pitchFamily="34" charset="0"/>
                <a:cs typeface="Calibri" panose="020F0502020204030204" pitchFamily="34" charset="0"/>
              </a:rPr>
              <a:t>: 2D reservoir-river hydrodynamics and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HEC-ResSim</a:t>
            </a:r>
            <a:r>
              <a:rPr lang="en-US" sz="1600" b="0" dirty="0">
                <a:latin typeface="Calibri" panose="020F0502020204030204" pitchFamily="34" charset="0"/>
                <a:cs typeface="Calibri" panose="020F0502020204030204" pitchFamily="34" charset="0"/>
              </a:rPr>
              <a:t>: Reservoir operations and water quality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Rivers and Floodplains:</a:t>
            </a:r>
          </a:p>
          <a:p>
            <a:pPr marL="457200" lvl="2" indent="-228600">
              <a:spcBef>
                <a:spcPts val="0"/>
              </a:spcBef>
              <a:buClrTx/>
            </a:pPr>
            <a:r>
              <a:rPr lang="en-US" sz="1600" b="0" dirty="0">
                <a:solidFill>
                  <a:schemeClr val="accent4"/>
                </a:solidFill>
                <a:latin typeface="Calibri" panose="020F0502020204030204" pitchFamily="34" charset="0"/>
                <a:cs typeface="Calibri" panose="020F0502020204030204" pitchFamily="34" charset="0"/>
              </a:rPr>
              <a:t>HEC-RAS</a:t>
            </a:r>
            <a:r>
              <a:rPr lang="en-US" sz="1600" b="0" dirty="0">
                <a:latin typeface="Calibri" panose="020F0502020204030204" pitchFamily="34" charset="0"/>
                <a:cs typeface="Calibri" panose="020F0502020204030204" pitchFamily="34" charset="0"/>
              </a:rPr>
              <a:t>: 1D River hydraulics and water quality &amp; vegetation modeling</a:t>
            </a:r>
          </a:p>
          <a:p>
            <a:pPr marL="457200" lvl="2" indent="-228600">
              <a:spcBef>
                <a:spcPts val="0"/>
              </a:spcBef>
              <a:buClrTx/>
            </a:pPr>
            <a:r>
              <a:rPr lang="en-US" sz="1600" b="0" dirty="0">
                <a:solidFill>
                  <a:srgbClr val="92D050"/>
                </a:solidFill>
                <a:latin typeface="Calibri" panose="020F0502020204030204" pitchFamily="34" charset="0"/>
                <a:cs typeface="Calibri" panose="020F0502020204030204" pitchFamily="34" charset="0"/>
              </a:rPr>
              <a:t>ClearWater-Riverine</a:t>
            </a:r>
            <a:r>
              <a:rPr lang="en-US" sz="1600" b="0" dirty="0">
                <a:latin typeface="Calibri" panose="020F0502020204030204" pitchFamily="34" charset="0"/>
                <a:cs typeface="Calibri" panose="020F0502020204030204" pitchFamily="34" charset="0"/>
              </a:rPr>
              <a:t>: 2D River-floodplain hydraulics and water quality modeling with HEC-RAS-2D</a:t>
            </a:r>
          </a:p>
          <a:p>
            <a:pPr lvl="1">
              <a:lnSpc>
                <a:spcPct val="80000"/>
              </a:lnSpc>
              <a:buClrTx/>
            </a:pPr>
            <a:endParaRPr lang="en-US" sz="1600" b="0" dirty="0">
              <a:solidFill>
                <a:srgbClr val="1294F5"/>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640343"/>
            <a:ext cx="8342575" cy="877163"/>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2060"/>
                </a:solidFill>
                <a:latin typeface="Calibri" panose="020F0502020204030204" pitchFamily="34" charset="0"/>
                <a:cs typeface="Calibri" panose="020F0502020204030204" pitchFamily="34" charset="0"/>
              </a:rPr>
              <a:t>ERDC’s </a:t>
            </a:r>
            <a:r>
              <a:rPr lang="en-US" sz="1600" dirty="0">
                <a:solidFill>
                  <a:srgbClr val="00B050"/>
                </a:solidFill>
                <a:latin typeface="Calibri" panose="020F0502020204030204" pitchFamily="34" charset="0"/>
                <a:cs typeface="Calibri" panose="020F0502020204030204" pitchFamily="34" charset="0"/>
              </a:rPr>
              <a:t>C</a:t>
            </a:r>
            <a:r>
              <a:rPr lang="en-US" sz="1600" dirty="0">
                <a:solidFill>
                  <a:srgbClr val="002060"/>
                </a:solidFill>
                <a:latin typeface="Calibri" panose="020F0502020204030204" pitchFamily="34" charset="0"/>
                <a:cs typeface="Calibri" panose="020F0502020204030204" pitchFamily="34" charset="0"/>
              </a:rPr>
              <a:t>orps </a:t>
            </a:r>
            <a:r>
              <a:rPr lang="en-US" sz="1600" dirty="0">
                <a:solidFill>
                  <a:srgbClr val="00B05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ibrary for </a:t>
            </a:r>
            <a:r>
              <a:rPr lang="en-US" sz="1600" dirty="0">
                <a:solidFill>
                  <a:srgbClr val="00B050"/>
                </a:solidFill>
                <a:latin typeface="Calibri" panose="020F0502020204030204" pitchFamily="34" charset="0"/>
                <a:cs typeface="Calibri" panose="020F0502020204030204" pitchFamily="34" charset="0"/>
              </a:rPr>
              <a:t>E</a:t>
            </a:r>
            <a:r>
              <a:rPr lang="en-US" sz="1600" dirty="0">
                <a:solidFill>
                  <a:srgbClr val="002060"/>
                </a:solidFill>
                <a:latin typeface="Calibri" panose="020F0502020204030204" pitchFamily="34" charset="0"/>
                <a:cs typeface="Calibri" panose="020F0502020204030204" pitchFamily="34" charset="0"/>
              </a:rPr>
              <a:t>nvironmental </a:t>
            </a:r>
            <a:r>
              <a:rPr lang="en-US" sz="1600" dirty="0">
                <a:solidFill>
                  <a:srgbClr val="00B050"/>
                </a:solidFill>
                <a:latin typeface="Calibri" panose="020F0502020204030204" pitchFamily="34" charset="0"/>
                <a:cs typeface="Calibri" panose="020F0502020204030204" pitchFamily="34" charset="0"/>
              </a:rPr>
              <a:t>A</a:t>
            </a:r>
            <a:r>
              <a:rPr lang="en-US" sz="1600" dirty="0">
                <a:solidFill>
                  <a:srgbClr val="002060"/>
                </a:solidFill>
                <a:latin typeface="Calibri" panose="020F0502020204030204" pitchFamily="34" charset="0"/>
                <a:cs typeface="Calibri" panose="020F0502020204030204" pitchFamily="34" charset="0"/>
              </a:rPr>
              <a:t>nalysis and </a:t>
            </a:r>
            <a:r>
              <a:rPr lang="en-US" sz="1600" dirty="0">
                <a:solidFill>
                  <a:srgbClr val="00B050"/>
                </a:solidFill>
                <a:latin typeface="Calibri" panose="020F0502020204030204" pitchFamily="34" charset="0"/>
                <a:cs typeface="Calibri" panose="020F0502020204030204" pitchFamily="34" charset="0"/>
              </a:rPr>
              <a:t>R</a:t>
            </a:r>
            <a:r>
              <a:rPr lang="en-US" sz="1600" dirty="0">
                <a:solidFill>
                  <a:srgbClr val="002060"/>
                </a:solidFill>
                <a:latin typeface="Calibri" panose="020F0502020204030204" pitchFamily="34" charset="0"/>
                <a:cs typeface="Calibri" panose="020F0502020204030204" pitchFamily="34" charset="0"/>
              </a:rPr>
              <a:t>estoration of </a:t>
            </a:r>
            <a:r>
              <a:rPr lang="en-US" sz="1600" dirty="0">
                <a:solidFill>
                  <a:srgbClr val="00B050"/>
                </a:solidFill>
                <a:latin typeface="Calibri" panose="020F0502020204030204" pitchFamily="34" charset="0"/>
                <a:cs typeface="Calibri" panose="020F0502020204030204" pitchFamily="34" charset="0"/>
              </a:rPr>
              <a:t>Water</a:t>
            </a:r>
            <a:r>
              <a:rPr lang="en-US" sz="1600" dirty="0">
                <a:solidFill>
                  <a:srgbClr val="002060"/>
                </a:solidFill>
                <a:latin typeface="Calibri" panose="020F0502020204030204" pitchFamily="34" charset="0"/>
                <a:cs typeface="Calibri" panose="020F0502020204030204" pitchFamily="34" charset="0"/>
              </a:rPr>
              <a:t>sheds (</a:t>
            </a:r>
            <a:r>
              <a:rPr lang="en-US" sz="1600" dirty="0">
                <a:solidFill>
                  <a:srgbClr val="00B0F0"/>
                </a:solidFill>
                <a:latin typeface="Calibri" panose="020F0502020204030204" pitchFamily="34" charset="0"/>
                <a:cs typeface="Calibri" panose="020F0502020204030204" pitchFamily="34" charset="0"/>
              </a:rPr>
              <a:t>ClearWater</a:t>
            </a:r>
            <a:r>
              <a:rPr lang="en-US" sz="1600" dirty="0">
                <a:solidFill>
                  <a:srgbClr val="002060"/>
                </a:solidFill>
                <a:latin typeface="Calibri" panose="020F0502020204030204" pitchFamily="34" charset="0"/>
                <a:cs typeface="Calibri" panose="020F0502020204030204" pitchFamily="34" charset="0"/>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4" y="6007994"/>
            <a:ext cx="2889490" cy="276999"/>
          </a:xfrm>
          <a:prstGeom prst="rect">
            <a:avLst/>
          </a:prstGeom>
          <a:noFill/>
          <a:ln w="3175">
            <a:solidFill>
              <a:schemeClr val="bg1">
                <a:lumMod val="75000"/>
              </a:schemeClr>
            </a:solidFill>
          </a:ln>
        </p:spPr>
        <p:txBody>
          <a:bodyPr wrap="square" rtlCol="0">
            <a:spAutoFit/>
          </a:bodyPr>
          <a:lstStyle/>
          <a:p>
            <a:pPr algn="ctr"/>
            <a:r>
              <a:rPr lang="en-US" sz="1200" dirty="0"/>
              <a:t>Key:</a:t>
            </a:r>
            <a:r>
              <a:rPr lang="en-US" sz="1200" dirty="0">
                <a:solidFill>
                  <a:srgbClr val="92D050"/>
                </a:solidFill>
              </a:rPr>
              <a:t> ERDC-EL </a:t>
            </a:r>
            <a:r>
              <a:rPr lang="en-US" sz="1200" dirty="0"/>
              <a:t>–</a:t>
            </a:r>
            <a:r>
              <a:rPr lang="en-US" sz="1200" dirty="0">
                <a:solidFill>
                  <a:srgbClr val="92D050"/>
                </a:solidFill>
              </a:rPr>
              <a:t> </a:t>
            </a:r>
            <a:r>
              <a:rPr lang="en-US" sz="1200" dirty="0">
                <a:solidFill>
                  <a:srgbClr val="00B0F0"/>
                </a:solidFill>
              </a:rPr>
              <a:t>ERDC-CHL </a:t>
            </a:r>
            <a:r>
              <a:rPr lang="en-US" sz="1200" dirty="0"/>
              <a:t>–</a:t>
            </a:r>
            <a:r>
              <a:rPr lang="en-US" sz="1200" dirty="0">
                <a:solidFill>
                  <a:srgbClr val="00B0F0"/>
                </a:solidFill>
              </a:rPr>
              <a:t> </a:t>
            </a:r>
            <a:r>
              <a:rPr lang="en-US" sz="1200" dirty="0">
                <a:solidFill>
                  <a:schemeClr val="accent4"/>
                </a:solidFill>
              </a:rPr>
              <a:t>HEC</a:t>
            </a:r>
          </a:p>
        </p:txBody>
      </p:sp>
    </p:spTree>
    <p:extLst>
      <p:ext uri="{BB962C8B-B14F-4D97-AF65-F5344CB8AC3E}">
        <p14:creationId xmlns:p14="http://schemas.microsoft.com/office/powerpoint/2010/main" val="4149918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Standard Size Powerpoint Template.potx" id="{FD2CE349-D6A9-45FD-A039-BAD4181C5D35}" vid="{3EB8AAF2-A0B4-4500-B839-18665A39333C}"/>
    </a:ext>
  </a:extLst>
</a:theme>
</file>

<file path=ppt/theme/theme3.xml><?xml version="1.0" encoding="utf-8"?>
<a:theme xmlns:a="http://schemas.openxmlformats.org/drawingml/2006/main" name="UNCLASSIFIED Templat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Standard Size Powerpoint Template.potx" id="{FD2CE349-D6A9-45FD-A039-BAD4181C5D35}" vid="{D838FD50-FD6B-47EF-8751-352222BE251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Content Templates">
  <a:themeElements>
    <a:clrScheme name="USAC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DF1F2E"/>
      </a:accent6>
      <a:hlink>
        <a:srgbClr val="3E6682"/>
      </a:hlink>
      <a:folHlink>
        <a:srgbClr val="DF1F2E"/>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6C62400AEC8E488D39512BB0ED33DE" ma:contentTypeVersion="4" ma:contentTypeDescription="Create a new document." ma:contentTypeScope="" ma:versionID="62ab7f035665bd7e54346dd8ca2b8df8">
  <xsd:schema xmlns:xsd="http://www.w3.org/2001/XMLSchema" xmlns:xs="http://www.w3.org/2001/XMLSchema" xmlns:p="http://schemas.microsoft.com/office/2006/metadata/properties" xmlns:ns2="5bc40d83-08ec-408d-891b-2219b0fc1dc5" targetNamespace="http://schemas.microsoft.com/office/2006/metadata/properties" ma:root="true" ma:fieldsID="d8ee7a58af51116eb5c19e41b3ed2fad" ns2:_="">
    <xsd:import namespace="5bc40d83-08ec-408d-891b-2219b0fc1dc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40d83-08ec-408d-891b-2219b0fc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111903-88B2-4055-824A-249352DB2C7D}">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bc40d83-08ec-408d-891b-2219b0fc1dc5"/>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69AF46C-8EC0-4276-B852-89014C64E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40d83-08ec-408d-891b-2219b0fc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350F64-642B-42B3-B7AD-7FB7352999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856</TotalTime>
  <Words>3758</Words>
  <Application>Microsoft Macintosh PowerPoint</Application>
  <PresentationFormat>Widescreen</PresentationFormat>
  <Paragraphs>299</Paragraphs>
  <Slides>32</Slides>
  <Notes>17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32</vt:i4>
      </vt:variant>
    </vt:vector>
  </HeadingPairs>
  <TitlesOfParts>
    <vt:vector size="45" baseType="lpstr">
      <vt:lpstr>Aptos</vt:lpstr>
      <vt:lpstr>Arial</vt:lpstr>
      <vt:lpstr>Calibri</vt:lpstr>
      <vt:lpstr>Calibri Light</vt:lpstr>
      <vt:lpstr>Courier New</vt:lpstr>
      <vt:lpstr>Roboto</vt:lpstr>
      <vt:lpstr>Verdana</vt:lpstr>
      <vt:lpstr>Wingdings</vt:lpstr>
      <vt:lpstr>Custom Design</vt:lpstr>
      <vt:lpstr>Title Slide Templates</vt:lpstr>
      <vt:lpstr>UNCLASSIFIED Template</vt:lpstr>
      <vt:lpstr>Office Theme</vt:lpstr>
      <vt:lpstr>Content Templates</vt:lpstr>
      <vt:lpstr>Anticipating threats in  natural Systems</vt:lpstr>
      <vt:lpstr>Objective: Integrated Hydro-Ecological Modeling</vt:lpstr>
      <vt:lpstr>Objective: Integrated Hydro-Ecological Modeling</vt:lpstr>
      <vt:lpstr>Environmental Modeling Tasks</vt:lpstr>
      <vt:lpstr>System Modeling Framework</vt:lpstr>
      <vt:lpstr>FY24 Accomplishments</vt:lpstr>
      <vt:lpstr>FY24 Accomplishments</vt:lpstr>
      <vt:lpstr>FY24 Milestones and Products</vt:lpstr>
      <vt:lpstr>Water Quality and Environmental Systems Modeling</vt:lpstr>
      <vt:lpstr>ClearWater: Next Generation Integrated Water Quality Modeling</vt:lpstr>
      <vt:lpstr>ClearWater-Riverine</vt:lpstr>
      <vt:lpstr>ClearWater-Riverine</vt:lpstr>
      <vt:lpstr>Demo Case Study: Sumwere Creek — Domain &amp; Mesh</vt:lpstr>
      <vt:lpstr>Demo Case Study: Sumwere Creek — Hydrodynamic Boundary Conditions</vt:lpstr>
      <vt:lpstr>Demo Case Study: Sumwere Creek — Temperature Boundary Conditions</vt:lpstr>
      <vt:lpstr>Demo Case Study: Sumwere Creek — Temperature Boundary Timeseries</vt:lpstr>
      <vt:lpstr>Demo Case Study: Sumwere Creek — Velocity at End of Simulation</vt:lpstr>
      <vt:lpstr>Demo Case Study: Sumwere Creek — Meteorological Timeseries</vt:lpstr>
      <vt:lpstr>Results – Animation</vt:lpstr>
      <vt:lpstr>Results – Warm Powerplant Inflows</vt:lpstr>
      <vt:lpstr>Nutrient Modeling Capabilities</vt:lpstr>
      <vt:lpstr>ClearWater-Riverine Example: E. Coli Transport in the Ohio River</vt:lpstr>
      <vt:lpstr>Hydro-Ecological Salt Marsh Model (Task 11)</vt:lpstr>
      <vt:lpstr>FY24 Salt Marsh Model: Design</vt:lpstr>
      <vt:lpstr>FY24 Salt Marsh Model Case Study</vt:lpstr>
      <vt:lpstr>FY24 Salt Marsh Model Case Study</vt:lpstr>
      <vt:lpstr>FY24 Salt Marsh Model Case Study</vt:lpstr>
      <vt:lpstr>FY24 Hydro-Ecological Model Development</vt:lpstr>
      <vt:lpstr>Technical Exchange and Water Quality Modeling Training at Deltares (Delft, Netherlands) 29 January – 9 February, 2024</vt:lpstr>
      <vt:lpstr>FY25 Milestones and Products</vt:lpstr>
      <vt:lpstr>FY25 Publications</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664</cp:revision>
  <cp:lastPrinted>2019-10-16T20:14:06Z</cp:lastPrinted>
  <dcterms:created xsi:type="dcterms:W3CDTF">2009-05-21T17:19:18Z</dcterms:created>
  <dcterms:modified xsi:type="dcterms:W3CDTF">2024-09-24T18:25:42Z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y fmtid="{D5CDD505-2E9C-101B-9397-08002B2CF9AE}" pid="4" name="ContentTypeId">
    <vt:lpwstr>0x010100416C62400AEC8E488D39512BB0ED33DE</vt:lpwstr>
  </property>
</Properties>
</file>